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210 밀레니얼" charset="1" panose="02020503020101020101"/>
      <p:regular r:id="rId36"/>
    </p:embeddedFont>
    <p:embeddedFont>
      <p:font typeface="210 밀레니얼 Light" charset="1" panose="02020503020101020101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https://github.com/kyoonw/D-gaja" TargetMode="External" Type="http://schemas.openxmlformats.org/officeDocument/2006/relationships/hyperlink"/><Relationship Id="rId8" Target="../media/image32.png" Type="http://schemas.openxmlformats.org/officeDocument/2006/relationships/image"/><Relationship Id="rId9" Target="https://www.notion.so/intel-OpenVINO-Team-4-6ce459978dc74f42821793a26c25e266?pvs=4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gif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2" Target="../media/image5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52.png" Type="http://schemas.openxmlformats.org/officeDocument/2006/relationships/image"/><Relationship Id="rId6" Target="../media/image39.png" Type="http://schemas.openxmlformats.org/officeDocument/2006/relationships/image"/><Relationship Id="rId7" Target="../media/image42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44.pn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11" Target="../media/image68.png" Type="http://schemas.openxmlformats.org/officeDocument/2006/relationships/image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3.pn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svg" Type="http://schemas.openxmlformats.org/officeDocument/2006/relationships/image"/><Relationship Id="rId4" Target="https://drive.google.com/file/d/1cIX0wcUWr3KQbZ7YCu5kiEqTwKFmeVdm/view?usp=sharing" TargetMode="External" Type="http://schemas.openxmlformats.org/officeDocument/2006/relationships/hyperlink"/><Relationship Id="rId5" Target="https://drive.google.com/file/d/1cNjs3gDvvjUMfV1R7IiO8otLqMypDTbN/view?usp=sharing" TargetMode="External" Type="http://schemas.openxmlformats.org/officeDocument/2006/relationships/hyperlink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72.png" Type="http://schemas.openxmlformats.org/officeDocument/2006/relationships/image"/><Relationship Id="rId4" Target="../media/image73.sv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90018" cy="23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6793229" y="8530669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183760" y="8530669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406548" y="3020798"/>
            <a:ext cx="5448765" cy="2122702"/>
          </a:xfrm>
          <a:custGeom>
            <a:avLst/>
            <a:gdLst/>
            <a:ahLst/>
            <a:cxnLst/>
            <a:rect r="r" b="b" t="t" l="l"/>
            <a:pathLst>
              <a:path h="2122702" w="5448765">
                <a:moveTo>
                  <a:pt x="0" y="0"/>
                </a:moveTo>
                <a:lnTo>
                  <a:pt x="5448765" y="0"/>
                </a:lnTo>
                <a:lnTo>
                  <a:pt x="5448765" y="2122702"/>
                </a:lnTo>
                <a:lnTo>
                  <a:pt x="0" y="2122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17850" y="3143618"/>
            <a:ext cx="11226161" cy="179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</a:rPr>
              <a:t>DTS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30919" y="5499688"/>
            <a:ext cx="11226161" cy="76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1D2A3A"/>
                </a:solidFill>
                <a:latin typeface="210 밀레니얼"/>
              </a:rPr>
              <a:t>(Drone Tracking System)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55745" y="981429"/>
            <a:ext cx="4376532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밀레니얼"/>
                <a:ea typeface="210 밀레니얼"/>
              </a:rPr>
              <a:t>인텔 엣지 AI 실무 프로젝트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12066" y="8453999"/>
            <a:ext cx="2775627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밀레니얼"/>
                <a:ea typeface="210 밀레니얼"/>
              </a:rPr>
              <a:t>Team. 4조  D-Gaja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07036" y="8453999"/>
            <a:ext cx="4097418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밀레니얼"/>
                <a:ea typeface="210 밀레니얼"/>
              </a:rPr>
              <a:t>이성우, 김민정, 김윤우, 허찬욱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5723" y="981429"/>
            <a:ext cx="4615258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밀레니얼"/>
                <a:ea typeface="210 밀레니얼"/>
              </a:rPr>
              <a:t>인텔 AI SW 아카데미 4기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63352" y="8453999"/>
            <a:ext cx="2977476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밀레니얼"/>
              </a:rPr>
              <a:t>Date. 2024.07.02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90018" cy="23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357288" y="2040440"/>
          <a:ext cx="15371801" cy="7121709"/>
        </p:xfrm>
        <a:graphic>
          <a:graphicData uri="http://schemas.openxmlformats.org/drawingml/2006/table">
            <a:tbl>
              <a:tblPr/>
              <a:tblGrid>
                <a:gridCol w="2297456"/>
                <a:gridCol w="5662152"/>
                <a:gridCol w="2111573"/>
                <a:gridCol w="5300620"/>
              </a:tblGrid>
              <a:tr h="17804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D2A3A"/>
                          </a:solidFill>
                          <a:ea typeface="210 밀레니얼 Light"/>
                        </a:rPr>
                        <a:t>언어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D2A3A"/>
                          </a:solidFill>
                          <a:latin typeface="210 밀레니얼 Light"/>
                        </a:rPr>
                        <a:t>Python 3.11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04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D2A3A"/>
                          </a:solidFill>
                          <a:ea typeface="210 밀레니얼 Light"/>
                        </a:rPr>
                        <a:t>보드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D2A3A"/>
                          </a:solidFill>
                          <a:latin typeface="210 밀레니얼 Light"/>
                        </a:rPr>
                        <a:t>Raspberry Pi </a:t>
                      </a:r>
                      <a:endParaRPr lang="en-US" sz="1100"/>
                    </a:p>
                    <a:p>
                      <a:pPr algn="just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1D2A3A"/>
                          </a:solidFill>
                          <a:latin typeface="210 밀레니얼 Light"/>
                        </a:rPr>
                        <a:t>(Ram : 2GB, 4-Core)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04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D2A3A"/>
                          </a:solidFill>
                          <a:ea typeface="210 밀레니얼 Light"/>
                        </a:rPr>
                        <a:t>모듈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D2A3A"/>
                          </a:solidFill>
                          <a:latin typeface="210 밀레니얼 Light"/>
                        </a:rPr>
                        <a:t>Camera - Logitech(VU0040)</a:t>
                      </a:r>
                      <a:endParaRPr lang="en-US" sz="1100"/>
                    </a:p>
                    <a:p>
                      <a:pPr algn="just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1D2A3A"/>
                          </a:solidFill>
                          <a:latin typeface="210 밀레니얼 Light"/>
                        </a:rPr>
                        <a:t>Motor - Servomotor, Steppermotor</a:t>
                      </a:r>
                    </a:p>
                    <a:p>
                      <a:pPr algn="just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1D2A3A"/>
                          </a:solidFill>
                          <a:latin typeface="210 밀레니얼 Light"/>
                        </a:rPr>
                        <a:t>Library - OpenCV-Python, Socket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04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D2A3A"/>
                          </a:solidFill>
                          <a:ea typeface="210 밀레니얼 Light"/>
                        </a:rPr>
                        <a:t>모델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D2A3A"/>
                          </a:solidFill>
                          <a:latin typeface="210 밀레니얼 Light"/>
                        </a:rPr>
                        <a:t>OpenVINO(Object-Detection)</a:t>
                      </a:r>
                      <a:endParaRPr lang="en-US" sz="1100"/>
                    </a:p>
                    <a:p>
                      <a:pPr algn="just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1D2A3A"/>
                          </a:solidFill>
                          <a:latin typeface="210 밀레니얼 Light"/>
                        </a:rPr>
                        <a:t>T</a:t>
                      </a:r>
                      <a:r>
                        <a:rPr lang="en-US" sz="2099">
                          <a:solidFill>
                            <a:srgbClr val="1D2A3A"/>
                          </a:solidFill>
                          <a:latin typeface="210 밀레니얼 Light"/>
                        </a:rPr>
                        <a:t>raining - OTX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D2A3A"/>
                          </a:solidFill>
                          <a:latin typeface="210 밀레니얼 Light"/>
                        </a:rPr>
                        <a:t>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D2A3A"/>
                          </a:solidFill>
                          <a:latin typeface="210 밀레니얼 Light"/>
                        </a:rPr>
                        <a:t>Ubuntu 22.04.4 LTS (64-bit)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11087167" y="2357356"/>
            <a:ext cx="4222775" cy="1143571"/>
          </a:xfrm>
          <a:custGeom>
            <a:avLst/>
            <a:gdLst/>
            <a:ahLst/>
            <a:cxnLst/>
            <a:rect r="r" b="b" t="t" l="l"/>
            <a:pathLst>
              <a:path h="1143571" w="4222775">
                <a:moveTo>
                  <a:pt x="0" y="0"/>
                </a:moveTo>
                <a:lnTo>
                  <a:pt x="4222775" y="0"/>
                </a:lnTo>
                <a:lnTo>
                  <a:pt x="4222775" y="1143570"/>
                </a:lnTo>
                <a:lnTo>
                  <a:pt x="0" y="114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96331" y="3843751"/>
            <a:ext cx="2418638" cy="1757544"/>
          </a:xfrm>
          <a:custGeom>
            <a:avLst/>
            <a:gdLst/>
            <a:ahLst/>
            <a:cxnLst/>
            <a:rect r="r" b="b" t="t" l="l"/>
            <a:pathLst>
              <a:path h="1757544" w="2418638">
                <a:moveTo>
                  <a:pt x="0" y="0"/>
                </a:moveTo>
                <a:lnTo>
                  <a:pt x="2418638" y="0"/>
                </a:lnTo>
                <a:lnTo>
                  <a:pt x="2418638" y="1757544"/>
                </a:lnTo>
                <a:lnTo>
                  <a:pt x="0" y="1757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09847" y="3909189"/>
            <a:ext cx="1228374" cy="1551630"/>
          </a:xfrm>
          <a:custGeom>
            <a:avLst/>
            <a:gdLst/>
            <a:ahLst/>
            <a:cxnLst/>
            <a:rect r="r" b="b" t="t" l="l"/>
            <a:pathLst>
              <a:path h="1551630" w="1228374">
                <a:moveTo>
                  <a:pt x="0" y="0"/>
                </a:moveTo>
                <a:lnTo>
                  <a:pt x="1228374" y="0"/>
                </a:lnTo>
                <a:lnTo>
                  <a:pt x="1228374" y="1551629"/>
                </a:lnTo>
                <a:lnTo>
                  <a:pt x="0" y="1551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97065" y="903511"/>
            <a:ext cx="2877835" cy="487028"/>
            <a:chOff x="0" y="0"/>
            <a:chExt cx="3837113" cy="64937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442179" y="0"/>
              <a:ext cx="688764" cy="649370"/>
              <a:chOff x="0" y="0"/>
              <a:chExt cx="136052" cy="12827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36052" cy="128271"/>
              </a:xfrm>
              <a:custGeom>
                <a:avLst/>
                <a:gdLst/>
                <a:ahLst/>
                <a:cxnLst/>
                <a:rect r="r" b="b" t="t" l="l"/>
                <a:pathLst>
                  <a:path h="128271" w="136052">
                    <a:moveTo>
                      <a:pt x="0" y="0"/>
                    </a:moveTo>
                    <a:lnTo>
                      <a:pt x="136052" y="0"/>
                    </a:lnTo>
                    <a:lnTo>
                      <a:pt x="136052" y="128271"/>
                    </a:lnTo>
                    <a:lnTo>
                      <a:pt x="0" y="128271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36052" cy="1663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293305" y="176444"/>
              <a:ext cx="2543808" cy="472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1D2A3A"/>
                  </a:solidFill>
                  <a:ea typeface="210 밀레니얼"/>
                </a:rPr>
                <a:t>개발 환경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76444"/>
              <a:ext cx="1573123" cy="472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1D2A3A"/>
                  </a:solidFill>
                  <a:latin typeface="210 밀레니얼 Light"/>
                </a:rPr>
                <a:t>02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559724" y="5674140"/>
            <a:ext cx="2218044" cy="1663533"/>
          </a:xfrm>
          <a:custGeom>
            <a:avLst/>
            <a:gdLst/>
            <a:ahLst/>
            <a:cxnLst/>
            <a:rect r="r" b="b" t="t" l="l"/>
            <a:pathLst>
              <a:path h="1663533" w="2218044">
                <a:moveTo>
                  <a:pt x="0" y="0"/>
                </a:moveTo>
                <a:lnTo>
                  <a:pt x="2218044" y="0"/>
                </a:lnTo>
                <a:lnTo>
                  <a:pt x="2218044" y="1663533"/>
                </a:lnTo>
                <a:lnTo>
                  <a:pt x="0" y="16635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282076" y="5704233"/>
            <a:ext cx="1633440" cy="1633440"/>
          </a:xfrm>
          <a:custGeom>
            <a:avLst/>
            <a:gdLst/>
            <a:ahLst/>
            <a:cxnLst/>
            <a:rect r="r" b="b" t="t" l="l"/>
            <a:pathLst>
              <a:path h="1633440" w="1633440">
                <a:moveTo>
                  <a:pt x="0" y="0"/>
                </a:moveTo>
                <a:lnTo>
                  <a:pt x="1633440" y="0"/>
                </a:lnTo>
                <a:lnTo>
                  <a:pt x="1633440" y="1633440"/>
                </a:lnTo>
                <a:lnTo>
                  <a:pt x="0" y="1633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351975" y="5775703"/>
            <a:ext cx="1801488" cy="1460406"/>
          </a:xfrm>
          <a:custGeom>
            <a:avLst/>
            <a:gdLst/>
            <a:ahLst/>
            <a:cxnLst/>
            <a:rect r="r" b="b" t="t" l="l"/>
            <a:pathLst>
              <a:path h="1460406" w="1801488">
                <a:moveTo>
                  <a:pt x="0" y="0"/>
                </a:moveTo>
                <a:lnTo>
                  <a:pt x="1801489" y="0"/>
                </a:lnTo>
                <a:lnTo>
                  <a:pt x="1801489" y="1460407"/>
                </a:lnTo>
                <a:lnTo>
                  <a:pt x="0" y="14604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10/ 30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46139" y="990600"/>
            <a:ext cx="4013161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087BB"/>
                </a:solidFill>
                <a:latin typeface="210 밀레니얼"/>
              </a:rPr>
              <a:t>DTS (Drone Tracking System)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90018" cy="23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74615" y="2959992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lg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76395" y="2959992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lgDash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25505" y="2959992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lgDash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527285" y="2959992"/>
            <a:ext cx="3086100" cy="308610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lgDash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870548" y="3275660"/>
            <a:ext cx="2640029" cy="2454764"/>
          </a:xfrm>
          <a:custGeom>
            <a:avLst/>
            <a:gdLst/>
            <a:ahLst/>
            <a:cxnLst/>
            <a:rect r="r" b="b" t="t" l="l"/>
            <a:pathLst>
              <a:path h="2454764" w="2640029">
                <a:moveTo>
                  <a:pt x="0" y="0"/>
                </a:moveTo>
                <a:lnTo>
                  <a:pt x="2640029" y="0"/>
                </a:lnTo>
                <a:lnTo>
                  <a:pt x="2640029" y="2454764"/>
                </a:lnTo>
                <a:lnTo>
                  <a:pt x="0" y="2454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704122" y="3368106"/>
            <a:ext cx="2928866" cy="2269871"/>
          </a:xfrm>
          <a:custGeom>
            <a:avLst/>
            <a:gdLst/>
            <a:ahLst/>
            <a:cxnLst/>
            <a:rect r="r" b="b" t="t" l="l"/>
            <a:pathLst>
              <a:path h="2269871" w="2928866">
                <a:moveTo>
                  <a:pt x="0" y="0"/>
                </a:moveTo>
                <a:lnTo>
                  <a:pt x="2928866" y="0"/>
                </a:lnTo>
                <a:lnTo>
                  <a:pt x="2928866" y="2269871"/>
                </a:lnTo>
                <a:lnTo>
                  <a:pt x="0" y="226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976945" y="3240788"/>
            <a:ext cx="2305904" cy="2524507"/>
          </a:xfrm>
          <a:custGeom>
            <a:avLst/>
            <a:gdLst/>
            <a:ahLst/>
            <a:cxnLst/>
            <a:rect r="r" b="b" t="t" l="l"/>
            <a:pathLst>
              <a:path h="2524507" w="2305904">
                <a:moveTo>
                  <a:pt x="0" y="0"/>
                </a:moveTo>
                <a:lnTo>
                  <a:pt x="2305904" y="0"/>
                </a:lnTo>
                <a:lnTo>
                  <a:pt x="2305904" y="2524507"/>
                </a:lnTo>
                <a:lnTo>
                  <a:pt x="0" y="2524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947937" y="3313173"/>
            <a:ext cx="2513598" cy="2379738"/>
          </a:xfrm>
          <a:custGeom>
            <a:avLst/>
            <a:gdLst/>
            <a:ahLst/>
            <a:cxnLst/>
            <a:rect r="r" b="b" t="t" l="l"/>
            <a:pathLst>
              <a:path h="2379738" w="2513598">
                <a:moveTo>
                  <a:pt x="0" y="0"/>
                </a:moveTo>
                <a:lnTo>
                  <a:pt x="2513598" y="0"/>
                </a:lnTo>
                <a:lnTo>
                  <a:pt x="2513598" y="2379738"/>
                </a:lnTo>
                <a:lnTo>
                  <a:pt x="0" y="2379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28700" y="903511"/>
            <a:ext cx="516573" cy="487028"/>
            <a:chOff x="0" y="0"/>
            <a:chExt cx="136052" cy="12827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6052" cy="128271"/>
            </a:xfrm>
            <a:custGeom>
              <a:avLst/>
              <a:gdLst/>
              <a:ahLst/>
              <a:cxnLst/>
              <a:rect r="r" b="b" t="t" l="l"/>
              <a:pathLst>
                <a:path h="128271" w="136052">
                  <a:moveTo>
                    <a:pt x="0" y="0"/>
                  </a:moveTo>
                  <a:lnTo>
                    <a:pt x="136052" y="0"/>
                  </a:lnTo>
                  <a:lnTo>
                    <a:pt x="136052" y="128271"/>
                  </a:lnTo>
                  <a:lnTo>
                    <a:pt x="0" y="128271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36052" cy="166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>
            <a:hlinkClick r:id="rId7" tooltip="https://github.com/kyoonw/D-gaja"/>
          </p:cNvPr>
          <p:cNvSpPr/>
          <p:nvPr/>
        </p:nvSpPr>
        <p:spPr>
          <a:xfrm flipH="false" flipV="false" rot="0">
            <a:off x="15364325" y="1715262"/>
            <a:ext cx="794532" cy="794532"/>
          </a:xfrm>
          <a:custGeom>
            <a:avLst/>
            <a:gdLst/>
            <a:ahLst/>
            <a:cxnLst/>
            <a:rect r="r" b="b" t="t" l="l"/>
            <a:pathLst>
              <a:path h="794532" w="794532">
                <a:moveTo>
                  <a:pt x="0" y="0"/>
                </a:moveTo>
                <a:lnTo>
                  <a:pt x="794532" y="0"/>
                </a:lnTo>
                <a:lnTo>
                  <a:pt x="794532" y="794532"/>
                </a:lnTo>
                <a:lnTo>
                  <a:pt x="0" y="7945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6" id="26">
            <a:hlinkClick r:id="rId9" tooltip="https://www.notion.so/intel-OpenVINO-Team-4-6ce459978dc74f42821793a26c25e266?pvs=4"/>
          </p:cNvPr>
          <p:cNvSpPr/>
          <p:nvPr/>
        </p:nvSpPr>
        <p:spPr>
          <a:xfrm flipH="false" flipV="false" rot="0">
            <a:off x="16372595" y="1611220"/>
            <a:ext cx="886705" cy="1034745"/>
          </a:xfrm>
          <a:custGeom>
            <a:avLst/>
            <a:gdLst/>
            <a:ahLst/>
            <a:cxnLst/>
            <a:rect r="r" b="b" t="t" l="l"/>
            <a:pathLst>
              <a:path h="1034745" w="886705">
                <a:moveTo>
                  <a:pt x="0" y="0"/>
                </a:moveTo>
                <a:lnTo>
                  <a:pt x="886705" y="0"/>
                </a:lnTo>
                <a:lnTo>
                  <a:pt x="886705" y="1034745"/>
                </a:lnTo>
                <a:lnTo>
                  <a:pt x="0" y="10347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7041" r="-185532" b="-18893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014068" y="6082891"/>
            <a:ext cx="2407194" cy="37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D2A3A"/>
                </a:solidFill>
                <a:ea typeface="210 밀레니얼"/>
              </a:rPr>
              <a:t>이성우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834622" y="6082891"/>
            <a:ext cx="2667865" cy="37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D2A3A"/>
                </a:solidFill>
                <a:ea typeface="210 밀레니얼"/>
              </a:rPr>
              <a:t>허찬욱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838753" y="6082891"/>
            <a:ext cx="2582289" cy="37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D2A3A"/>
                </a:solidFill>
                <a:ea typeface="210 밀레니얼"/>
              </a:rPr>
              <a:t>김민정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825630" y="6082891"/>
            <a:ext cx="2587630" cy="37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D2A3A"/>
                </a:solidFill>
                <a:ea typeface="210 밀레니얼"/>
              </a:rPr>
              <a:t>김윤우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74615" y="6843229"/>
            <a:ext cx="3257102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3045"/>
              </a:lnSpc>
              <a:buFont typeface="Arial"/>
              <a:buChar char="•"/>
            </a:pPr>
            <a:r>
              <a:rPr lang="en-US" sz="2100">
                <a:solidFill>
                  <a:srgbClr val="3087BB"/>
                </a:solidFill>
                <a:ea typeface="210 밀레니얼 Light"/>
              </a:rPr>
              <a:t>보드 성능 개선</a:t>
            </a:r>
          </a:p>
          <a:p>
            <a:pPr algn="just" marL="453390" indent="-226695" lvl="1">
              <a:lnSpc>
                <a:spcPts val="3045"/>
              </a:lnSpc>
              <a:buFont typeface="Arial"/>
              <a:buChar char="•"/>
            </a:pPr>
            <a:r>
              <a:rPr lang="en-US" sz="2100">
                <a:solidFill>
                  <a:srgbClr val="3087BB"/>
                </a:solidFill>
                <a:ea typeface="210 밀레니얼 Light"/>
              </a:rPr>
              <a:t>드론 객체 인식 및 추적 </a:t>
            </a:r>
          </a:p>
          <a:p>
            <a:pPr algn="just">
              <a:lnSpc>
                <a:spcPts val="3045"/>
              </a:lnSpc>
            </a:pPr>
            <a:r>
              <a:rPr lang="en-US" sz="2100">
                <a:solidFill>
                  <a:srgbClr val="3087BB"/>
                </a:solidFill>
                <a:latin typeface="210 밀레니얼 Light"/>
                <a:ea typeface="210 밀레니얼 Light"/>
              </a:rPr>
              <a:t>      코드 개발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452905" y="7033729"/>
            <a:ext cx="335398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3045"/>
              </a:lnSpc>
              <a:buFont typeface="Arial"/>
              <a:buChar char="•"/>
            </a:pPr>
            <a:r>
              <a:rPr lang="en-US" sz="2100">
                <a:solidFill>
                  <a:srgbClr val="3087BB"/>
                </a:solidFill>
                <a:ea typeface="210 밀레니얼 Light"/>
              </a:rPr>
              <a:t>카메라 구동 확인  </a:t>
            </a:r>
          </a:p>
          <a:p>
            <a:pPr algn="just" marL="453390" indent="-226695" lvl="1">
              <a:lnSpc>
                <a:spcPts val="3045"/>
              </a:lnSpc>
              <a:buFont typeface="Arial"/>
              <a:buChar char="•"/>
            </a:pPr>
            <a:r>
              <a:rPr lang="en-US" sz="2100">
                <a:solidFill>
                  <a:srgbClr val="3087BB"/>
                </a:solidFill>
                <a:ea typeface="210 밀레니얼 Light"/>
              </a:rPr>
              <a:t>마이크 모듈 개발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01423" y="6843229"/>
            <a:ext cx="359989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3045"/>
              </a:lnSpc>
              <a:buFont typeface="Arial"/>
              <a:buChar char="•"/>
            </a:pPr>
            <a:r>
              <a:rPr lang="en-US" sz="2100">
                <a:solidFill>
                  <a:srgbClr val="3087BB"/>
                </a:solidFill>
                <a:ea typeface="210 밀레니얼 Light"/>
              </a:rPr>
              <a:t>보드 개발환경 구축 </a:t>
            </a:r>
          </a:p>
          <a:p>
            <a:pPr algn="just" marL="453390" indent="-226695" lvl="1">
              <a:lnSpc>
                <a:spcPts val="3045"/>
              </a:lnSpc>
              <a:buFont typeface="Arial"/>
              <a:buChar char="•"/>
            </a:pPr>
            <a:r>
              <a:rPr lang="en-US" sz="2100">
                <a:solidFill>
                  <a:srgbClr val="3087BB"/>
                </a:solidFill>
                <a:ea typeface="210 밀레니얼 Light"/>
              </a:rPr>
              <a:t>모터 제어 개발 </a:t>
            </a:r>
          </a:p>
          <a:p>
            <a:pPr algn="just" marL="453390" indent="-226695" lvl="1">
              <a:lnSpc>
                <a:spcPts val="3045"/>
              </a:lnSpc>
              <a:buFont typeface="Arial"/>
              <a:buChar char="•"/>
            </a:pPr>
            <a:r>
              <a:rPr lang="en-US" sz="2100">
                <a:solidFill>
                  <a:srgbClr val="3087BB"/>
                </a:solidFill>
                <a:ea typeface="210 밀레니얼 Light"/>
              </a:rPr>
              <a:t>원격통신 개발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383310" y="7033729"/>
            <a:ext cx="356652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3045"/>
              </a:lnSpc>
              <a:buFont typeface="Arial"/>
              <a:buChar char="•"/>
            </a:pPr>
            <a:r>
              <a:rPr lang="en-US" sz="2100">
                <a:solidFill>
                  <a:srgbClr val="3087BB"/>
                </a:solidFill>
                <a:ea typeface="210 밀레니얼 Light"/>
              </a:rPr>
              <a:t>드론 데이터셋 구축 및 학습</a:t>
            </a:r>
          </a:p>
          <a:p>
            <a:pPr algn="just" marL="453390" indent="-226695" lvl="1">
              <a:lnSpc>
                <a:spcPts val="3045"/>
              </a:lnSpc>
              <a:buFont typeface="Arial"/>
              <a:buChar char="•"/>
            </a:pPr>
            <a:r>
              <a:rPr lang="en-US" sz="2100">
                <a:solidFill>
                  <a:srgbClr val="3087BB"/>
                </a:solidFill>
                <a:latin typeface="210 밀레니얼 Light"/>
                <a:ea typeface="210 밀레니얼 Light"/>
              </a:rPr>
              <a:t>H/W 설계 및 제작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014068" y="2496516"/>
            <a:ext cx="2407194" cy="37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밀레니얼"/>
              </a:rPr>
              <a:t>Leader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40403" y="1658112"/>
            <a:ext cx="2407194" cy="482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799">
                <a:solidFill>
                  <a:srgbClr val="1D2A3A"/>
                </a:solidFill>
                <a:latin typeface="210 밀레니얼"/>
              </a:rPr>
              <a:t>&lt; D-gaja &gt;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67044" y="1038225"/>
            <a:ext cx="3047037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ea typeface="210 밀레니얼"/>
              </a:rPr>
              <a:t>팀원 소개 및 역할 분담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97065" y="1038225"/>
            <a:ext cx="1179843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 Light"/>
              </a:rPr>
              <a:t>02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128678" y="9293844"/>
            <a:ext cx="4248084" cy="24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0"/>
              </a:lnSpc>
            </a:pPr>
            <a:r>
              <a:rPr lang="en-US" sz="1400">
                <a:solidFill>
                  <a:srgbClr val="3087BB"/>
                </a:solidFill>
                <a:latin typeface="210 밀레니얼 Light"/>
                <a:ea typeface="210 밀레니얼 Light"/>
              </a:rPr>
              <a:t>*D-gaja(드가자) : 드론으로부터 가드하는 자들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11/ 30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246139" y="990600"/>
            <a:ext cx="4013161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087BB"/>
                </a:solidFill>
                <a:latin typeface="210 밀레니얼"/>
              </a:rPr>
              <a:t>DTS (Drone Tracking System)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242984" y="1966705"/>
            <a:ext cx="886913" cy="31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087BB"/>
                </a:solidFill>
                <a:latin typeface="210 밀레니얼 Light"/>
                <a:ea typeface="210 밀레니얼 Light"/>
              </a:rPr>
              <a:t>협업툴 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90018" cy="23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09644" y="3270052"/>
            <a:ext cx="849143" cy="704277"/>
            <a:chOff x="0" y="0"/>
            <a:chExt cx="223643" cy="1854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23643" cy="214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336851" y="3288565"/>
            <a:ext cx="5845294" cy="68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1D2A3A"/>
                </a:solidFill>
                <a:ea typeface="210 밀레니얼"/>
              </a:rPr>
              <a:t>프로젝트 수행 절차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44294" y="3422165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</a:rPr>
              <a:t>03</a:t>
            </a:r>
          </a:p>
        </p:txBody>
      </p:sp>
      <p:sp>
        <p:nvSpPr>
          <p:cNvPr name="AutoShape 10" id="10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2555745" y="981429"/>
            <a:ext cx="4376532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밀레니얼"/>
                <a:ea typeface="210 밀레니얼"/>
              </a:rPr>
              <a:t>인텔 엣지 AI 실무 프로젝트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5723" y="981429"/>
            <a:ext cx="4615258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밀레니얼"/>
                <a:ea typeface="210 밀레니얼"/>
              </a:rPr>
              <a:t>인텔 AI SW 아카데미 4기</a:t>
            </a:r>
          </a:p>
        </p:txBody>
      </p:sp>
      <p:sp>
        <p:nvSpPr>
          <p:cNvPr name="AutoShape 13" id="13"/>
          <p:cNvSpPr/>
          <p:nvPr/>
        </p:nvSpPr>
        <p:spPr>
          <a:xfrm>
            <a:off x="809825" y="5355453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6856394" y="6121602"/>
            <a:ext cx="384262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1D2A3A"/>
                </a:solidFill>
                <a:ea typeface="210 밀레니얼"/>
              </a:rPr>
              <a:t>프로젝트 수행 일정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12/ 30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5096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90018" cy="23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75096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1809894"/>
          <a:ext cx="16075662" cy="7286625"/>
        </p:xfrm>
        <a:graphic>
          <a:graphicData uri="http://schemas.openxmlformats.org/drawingml/2006/table">
            <a:tbl>
              <a:tblPr/>
              <a:tblGrid>
                <a:gridCol w="1339639"/>
                <a:gridCol w="1339639"/>
                <a:gridCol w="1339639"/>
                <a:gridCol w="1339639"/>
                <a:gridCol w="1339639"/>
                <a:gridCol w="1339639"/>
                <a:gridCol w="1339639"/>
                <a:gridCol w="1339639"/>
                <a:gridCol w="1339639"/>
                <a:gridCol w="1339639"/>
                <a:gridCol w="1339639"/>
                <a:gridCol w="1339639"/>
              </a:tblGrid>
              <a:tr h="7257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D2A3A"/>
                          </a:solidFill>
                          <a:latin typeface="210 밀레니얼"/>
                          <a:ea typeface="210 밀레니얼"/>
                        </a:rPr>
                        <a:t>6월 18일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D2A3A"/>
                          </a:solidFill>
                          <a:latin typeface="210 밀레니얼"/>
                          <a:ea typeface="210 밀레니얼"/>
                        </a:rPr>
                        <a:t>19일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D2A3A"/>
                          </a:solidFill>
                          <a:latin typeface="210 밀레니얼"/>
                          <a:ea typeface="210 밀레니얼"/>
                        </a:rPr>
                        <a:t>20일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D2A3A"/>
                          </a:solidFill>
                          <a:latin typeface="210 밀레니얼"/>
                          <a:ea typeface="210 밀레니얼"/>
                        </a:rPr>
                        <a:t>21일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D2A3A"/>
                          </a:solidFill>
                          <a:latin typeface="210 밀레니얼"/>
                          <a:ea typeface="210 밀레니얼"/>
                        </a:rPr>
                        <a:t>24일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D2A3A"/>
                          </a:solidFill>
                          <a:latin typeface="210 밀레니얼"/>
                          <a:ea typeface="210 밀레니얼"/>
                        </a:rPr>
                        <a:t>25일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D2A3A"/>
                          </a:solidFill>
                          <a:latin typeface="210 밀레니얼"/>
                          <a:ea typeface="210 밀레니얼"/>
                        </a:rPr>
                        <a:t>26일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D2A3A"/>
                          </a:solidFill>
                          <a:latin typeface="210 밀레니얼"/>
                          <a:ea typeface="210 밀레니얼"/>
                        </a:rPr>
                        <a:t>27일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D2A3A"/>
                          </a:solidFill>
                          <a:latin typeface="210 밀레니얼"/>
                          <a:ea typeface="210 밀레니얼"/>
                        </a:rPr>
                        <a:t>28일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D2A3A"/>
                          </a:solidFill>
                          <a:latin typeface="210 밀레니얼"/>
                          <a:ea typeface="210 밀레니얼"/>
                        </a:rPr>
                        <a:t>7월 1일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D2A3A"/>
                          </a:solidFill>
                          <a:latin typeface="210 밀레니얼"/>
                          <a:ea typeface="210 밀레니얼"/>
                        </a:rPr>
                        <a:t>2일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57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D2A3A"/>
                          </a:solidFill>
                          <a:ea typeface="210 밀레니얼"/>
                        </a:rPr>
                        <a:t>팀빌딩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6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09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D2A3A"/>
                          </a:solidFill>
                          <a:ea typeface="210 밀레니얼"/>
                        </a:rPr>
                        <a:t>기획 및 설계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6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6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09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D2A3A"/>
                          </a:solidFill>
                          <a:ea typeface="210 밀레니얼"/>
                        </a:rPr>
                        <a:t>구현 및 개발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6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6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6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6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60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D2A3A"/>
                          </a:solidFill>
                          <a:latin typeface="210 밀레니얼"/>
                          <a:ea typeface="210 밀레니얼"/>
                        </a:rPr>
                        <a:t>테스트,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1D2A3A"/>
                          </a:solidFill>
                          <a:ea typeface="210 밀레니얼"/>
                        </a:rPr>
                        <a:t>시제품 완성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6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6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60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D2A3A"/>
                          </a:solidFill>
                          <a:latin typeface="210 밀레니얼"/>
                          <a:ea typeface="210 밀레니얼"/>
                        </a:rPr>
                        <a:t>발표자료 제작,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1D2A3A"/>
                          </a:solidFill>
                          <a:ea typeface="210 밀레니얼"/>
                        </a:rPr>
                        <a:t>시연 연습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6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6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09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D2A3A"/>
                          </a:solidFill>
                          <a:ea typeface="210 밀레니얼"/>
                        </a:rPr>
                        <a:t>프로젝트 발표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6F4"/>
                    </a:solidFill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1028700" y="903511"/>
            <a:ext cx="516573" cy="487028"/>
            <a:chOff x="0" y="0"/>
            <a:chExt cx="136052" cy="1282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6052" cy="128271"/>
            </a:xfrm>
            <a:custGeom>
              <a:avLst/>
              <a:gdLst/>
              <a:ahLst/>
              <a:cxnLst/>
              <a:rect r="r" b="b" t="t" l="l"/>
              <a:pathLst>
                <a:path h="128271" w="136052">
                  <a:moveTo>
                    <a:pt x="0" y="0"/>
                  </a:moveTo>
                  <a:lnTo>
                    <a:pt x="136052" y="0"/>
                  </a:lnTo>
                  <a:lnTo>
                    <a:pt x="136052" y="128271"/>
                  </a:lnTo>
                  <a:lnTo>
                    <a:pt x="0" y="128271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6052" cy="166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67044" y="1038225"/>
            <a:ext cx="3047037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ea typeface="210 밀레니얼"/>
              </a:rPr>
              <a:t>프로젝트 수행 일정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7065" y="1038225"/>
            <a:ext cx="1179843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 Light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13/ 30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46139" y="990600"/>
            <a:ext cx="4013161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087BB"/>
                </a:solidFill>
                <a:latin typeface="210 밀레니얼"/>
              </a:rPr>
              <a:t>DTS (Drone Tracking System)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90018" cy="23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09644" y="3270052"/>
            <a:ext cx="849143" cy="704277"/>
            <a:chOff x="0" y="0"/>
            <a:chExt cx="223643" cy="1854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23643" cy="214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336851" y="3288565"/>
            <a:ext cx="5845294" cy="68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1D2A3A"/>
                </a:solidFill>
                <a:ea typeface="210 밀레니얼"/>
              </a:rPr>
              <a:t>시스템 구성도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44294" y="3422239"/>
            <a:ext cx="1179843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24137" y="6715561"/>
            <a:ext cx="4470688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1D2A3A"/>
                </a:solidFill>
                <a:latin typeface="210 밀레니얼"/>
              </a:rPr>
              <a:t>Circuit    Diagram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24137" y="6011238"/>
            <a:ext cx="4271455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1D2A3A"/>
                </a:solidFill>
                <a:latin typeface="210 밀레니얼"/>
              </a:rPr>
              <a:t>Process Diagram</a:t>
            </a:r>
          </a:p>
        </p:txBody>
      </p:sp>
      <p:sp>
        <p:nvSpPr>
          <p:cNvPr name="AutoShape 12" id="12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2555745" y="981429"/>
            <a:ext cx="4376532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밀레니얼"/>
                <a:ea typeface="210 밀레니얼"/>
              </a:rPr>
              <a:t>인텔 엣지 AI 실무 프로젝트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5723" y="981429"/>
            <a:ext cx="4615258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밀레니얼"/>
                <a:ea typeface="210 밀레니얼"/>
              </a:rPr>
              <a:t>인텔 AI SW 아카데미 4기</a:t>
            </a:r>
          </a:p>
        </p:txBody>
      </p:sp>
      <p:sp>
        <p:nvSpPr>
          <p:cNvPr name="AutoShape 15" id="15"/>
          <p:cNvSpPr/>
          <p:nvPr/>
        </p:nvSpPr>
        <p:spPr>
          <a:xfrm>
            <a:off x="809825" y="5355453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6924137" y="7419810"/>
            <a:ext cx="447068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1D2A3A"/>
                </a:solidFill>
                <a:latin typeface="210 밀레니얼"/>
              </a:rPr>
              <a:t>System  Diagram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14/ 30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0018" cy="2391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457631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7612326" y="4518850"/>
            <a:ext cx="3205559" cy="794694"/>
            <a:chOff x="0" y="0"/>
            <a:chExt cx="671287" cy="1664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71287" cy="166420"/>
            </a:xfrm>
            <a:custGeom>
              <a:avLst/>
              <a:gdLst/>
              <a:ahLst/>
              <a:cxnLst/>
              <a:rect r="r" b="b" t="t" l="l"/>
              <a:pathLst>
                <a:path h="166420" w="671287">
                  <a:moveTo>
                    <a:pt x="335644" y="0"/>
                  </a:moveTo>
                  <a:lnTo>
                    <a:pt x="671287" y="83210"/>
                  </a:lnTo>
                  <a:lnTo>
                    <a:pt x="335644" y="166420"/>
                  </a:lnTo>
                  <a:lnTo>
                    <a:pt x="0" y="83210"/>
                  </a:lnTo>
                  <a:lnTo>
                    <a:pt x="335644" y="0"/>
                  </a:lnTo>
                  <a:close/>
                </a:path>
              </a:pathLst>
            </a:custGeom>
            <a:solidFill>
              <a:srgbClr val="F4D94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5378" y="-9497"/>
              <a:ext cx="440532" cy="147313"/>
            </a:xfrm>
            <a:prstGeom prst="rect">
              <a:avLst/>
            </a:prstGeom>
          </p:spPr>
          <p:txBody>
            <a:bodyPr anchor="ctr" rtlCol="false" tIns="42308" lIns="42308" bIns="42308" rIns="42308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1"/>
                  </a:solidFill>
                  <a:latin typeface="210 밀레니얼 Light"/>
                  <a:ea typeface="210 밀레니얼 Light"/>
                </a:rPr>
                <a:t> 드론이 맞는가?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318379" y="1558046"/>
            <a:ext cx="3793452" cy="433238"/>
            <a:chOff x="0" y="0"/>
            <a:chExt cx="794400" cy="907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4400" cy="90726"/>
            </a:xfrm>
            <a:custGeom>
              <a:avLst/>
              <a:gdLst/>
              <a:ahLst/>
              <a:cxnLst/>
              <a:rect r="r" b="b" t="t" l="l"/>
              <a:pathLst>
                <a:path h="90726" w="794400">
                  <a:moveTo>
                    <a:pt x="45363" y="0"/>
                  </a:moveTo>
                  <a:lnTo>
                    <a:pt x="749037" y="0"/>
                  </a:lnTo>
                  <a:cubicBezTo>
                    <a:pt x="774090" y="0"/>
                    <a:pt x="794400" y="20310"/>
                    <a:pt x="794400" y="45363"/>
                  </a:cubicBezTo>
                  <a:lnTo>
                    <a:pt x="794400" y="45363"/>
                  </a:lnTo>
                  <a:cubicBezTo>
                    <a:pt x="794400" y="70416"/>
                    <a:pt x="774090" y="90726"/>
                    <a:pt x="749037" y="90726"/>
                  </a:cubicBezTo>
                  <a:lnTo>
                    <a:pt x="45363" y="90726"/>
                  </a:lnTo>
                  <a:cubicBezTo>
                    <a:pt x="20310" y="90726"/>
                    <a:pt x="0" y="70416"/>
                    <a:pt x="0" y="45363"/>
                  </a:cubicBezTo>
                  <a:lnTo>
                    <a:pt x="0" y="45363"/>
                  </a:lnTo>
                  <a:cubicBezTo>
                    <a:pt x="0" y="20310"/>
                    <a:pt x="20310" y="0"/>
                    <a:pt x="45363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94400" cy="128826"/>
            </a:xfrm>
            <a:prstGeom prst="rect">
              <a:avLst/>
            </a:prstGeom>
          </p:spPr>
          <p:txBody>
            <a:bodyPr anchor="ctr" rtlCol="false" tIns="42308" lIns="42308" bIns="42308" rIns="42308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210 밀레니얼 Light"/>
                </a:rPr>
                <a:t>Start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18379" y="2218315"/>
            <a:ext cx="3793452" cy="794694"/>
            <a:chOff x="0" y="0"/>
            <a:chExt cx="794400" cy="1664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4400" cy="166420"/>
            </a:xfrm>
            <a:custGeom>
              <a:avLst/>
              <a:gdLst/>
              <a:ahLst/>
              <a:cxnLst/>
              <a:rect r="r" b="b" t="t" l="l"/>
              <a:pathLst>
                <a:path h="166420" w="794400">
                  <a:moveTo>
                    <a:pt x="0" y="0"/>
                  </a:moveTo>
                  <a:lnTo>
                    <a:pt x="794400" y="0"/>
                  </a:lnTo>
                  <a:lnTo>
                    <a:pt x="794400" y="166420"/>
                  </a:lnTo>
                  <a:lnTo>
                    <a:pt x="0" y="166420"/>
                  </a:lnTo>
                  <a:close/>
                </a:path>
              </a:pathLst>
            </a:custGeom>
            <a:solidFill>
              <a:srgbClr val="CAEDE5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94400" cy="204520"/>
            </a:xfrm>
            <a:prstGeom prst="rect">
              <a:avLst/>
            </a:prstGeom>
          </p:spPr>
          <p:txBody>
            <a:bodyPr anchor="ctr" rtlCol="false" tIns="42308" lIns="42308" bIns="42308" rIns="42308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1"/>
                  </a:solidFill>
                  <a:latin typeface="210 밀레니얼"/>
                </a:rPr>
                <a:t>Camera / Mic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318379" y="8597855"/>
            <a:ext cx="3793452" cy="794694"/>
            <a:chOff x="0" y="0"/>
            <a:chExt cx="794400" cy="1664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4400" cy="166420"/>
            </a:xfrm>
            <a:custGeom>
              <a:avLst/>
              <a:gdLst/>
              <a:ahLst/>
              <a:cxnLst/>
              <a:rect r="r" b="b" t="t" l="l"/>
              <a:pathLst>
                <a:path h="166420" w="794400">
                  <a:moveTo>
                    <a:pt x="0" y="0"/>
                  </a:moveTo>
                  <a:lnTo>
                    <a:pt x="794400" y="0"/>
                  </a:lnTo>
                  <a:lnTo>
                    <a:pt x="794400" y="166420"/>
                  </a:lnTo>
                  <a:lnTo>
                    <a:pt x="0" y="166420"/>
                  </a:lnTo>
                  <a:close/>
                </a:path>
              </a:pathLst>
            </a:custGeom>
            <a:solidFill>
              <a:srgbClr val="CAEDE5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794400" cy="204520"/>
            </a:xfrm>
            <a:prstGeom prst="rect">
              <a:avLst/>
            </a:prstGeom>
          </p:spPr>
          <p:txBody>
            <a:bodyPr anchor="ctr" rtlCol="false" tIns="42308" lIns="42308" bIns="42308" rIns="42308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1"/>
                  </a:solidFill>
                  <a:ea typeface="210 밀레니얼 Light"/>
                </a:rPr>
                <a:t>알림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9215105" y="2019568"/>
            <a:ext cx="0" cy="19874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9215105" y="3013010"/>
            <a:ext cx="0" cy="27168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7318379" y="2615662"/>
            <a:ext cx="293946" cy="230053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7318379" y="3284696"/>
            <a:ext cx="3793452" cy="794694"/>
            <a:chOff x="0" y="0"/>
            <a:chExt cx="794400" cy="1664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94400" cy="166420"/>
            </a:xfrm>
            <a:custGeom>
              <a:avLst/>
              <a:gdLst/>
              <a:ahLst/>
              <a:cxnLst/>
              <a:rect r="r" b="b" t="t" l="l"/>
              <a:pathLst>
                <a:path h="166420" w="794400">
                  <a:moveTo>
                    <a:pt x="0" y="0"/>
                  </a:moveTo>
                  <a:lnTo>
                    <a:pt x="794400" y="0"/>
                  </a:lnTo>
                  <a:lnTo>
                    <a:pt x="794400" y="166420"/>
                  </a:lnTo>
                  <a:lnTo>
                    <a:pt x="0" y="166420"/>
                  </a:lnTo>
                  <a:close/>
                </a:path>
              </a:pathLst>
            </a:custGeom>
            <a:solidFill>
              <a:srgbClr val="CEE6F4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794400" cy="204520"/>
            </a:xfrm>
            <a:prstGeom prst="rect">
              <a:avLst/>
            </a:prstGeom>
          </p:spPr>
          <p:txBody>
            <a:bodyPr anchor="ctr" rtlCol="false" tIns="42308" lIns="42308" bIns="42308" rIns="42308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1"/>
                  </a:solidFill>
                  <a:latin typeface="210 밀레니얼 Light"/>
                </a:rPr>
                <a:t>input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H="true">
            <a:off x="9215105" y="4079390"/>
            <a:ext cx="0" cy="43946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5" id="25"/>
          <p:cNvGrpSpPr/>
          <p:nvPr/>
        </p:nvGrpSpPr>
        <p:grpSpPr>
          <a:xfrm rot="0">
            <a:off x="7318379" y="6118505"/>
            <a:ext cx="3793452" cy="794694"/>
            <a:chOff x="0" y="0"/>
            <a:chExt cx="794400" cy="1664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94400" cy="166420"/>
            </a:xfrm>
            <a:custGeom>
              <a:avLst/>
              <a:gdLst/>
              <a:ahLst/>
              <a:cxnLst/>
              <a:rect r="r" b="b" t="t" l="l"/>
              <a:pathLst>
                <a:path h="166420" w="794400">
                  <a:moveTo>
                    <a:pt x="0" y="0"/>
                  </a:moveTo>
                  <a:lnTo>
                    <a:pt x="794400" y="0"/>
                  </a:lnTo>
                  <a:lnTo>
                    <a:pt x="794400" y="166420"/>
                  </a:lnTo>
                  <a:lnTo>
                    <a:pt x="0" y="166420"/>
                  </a:lnTo>
                  <a:close/>
                </a:path>
              </a:pathLst>
            </a:custGeom>
            <a:solidFill>
              <a:srgbClr val="CEE6F4"/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794400" cy="204520"/>
            </a:xfrm>
            <a:prstGeom prst="rect">
              <a:avLst/>
            </a:prstGeom>
          </p:spPr>
          <p:txBody>
            <a:bodyPr anchor="ctr" rtlCol="false" tIns="42308" lIns="42308" bIns="42308" rIns="42308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1"/>
                  </a:solidFill>
                  <a:ea typeface="210 밀레니얼 Light"/>
                </a:rPr>
                <a:t>드론을 중심으로 카메라 이동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 flipH="true">
            <a:off x="9215105" y="6913199"/>
            <a:ext cx="0" cy="272437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9" id="29"/>
          <p:cNvGrpSpPr/>
          <p:nvPr/>
        </p:nvGrpSpPr>
        <p:grpSpPr>
          <a:xfrm rot="0">
            <a:off x="7612326" y="7185636"/>
            <a:ext cx="3205559" cy="794694"/>
            <a:chOff x="0" y="0"/>
            <a:chExt cx="671287" cy="16642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71287" cy="166420"/>
            </a:xfrm>
            <a:custGeom>
              <a:avLst/>
              <a:gdLst/>
              <a:ahLst/>
              <a:cxnLst/>
              <a:rect r="r" b="b" t="t" l="l"/>
              <a:pathLst>
                <a:path h="166420" w="671287">
                  <a:moveTo>
                    <a:pt x="335644" y="0"/>
                  </a:moveTo>
                  <a:lnTo>
                    <a:pt x="671287" y="83210"/>
                  </a:lnTo>
                  <a:lnTo>
                    <a:pt x="335644" y="166420"/>
                  </a:lnTo>
                  <a:lnTo>
                    <a:pt x="0" y="83210"/>
                  </a:lnTo>
                  <a:lnTo>
                    <a:pt x="335644" y="0"/>
                  </a:lnTo>
                  <a:close/>
                </a:path>
              </a:pathLst>
            </a:custGeom>
            <a:solidFill>
              <a:srgbClr val="F4D94C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5378" y="-9497"/>
              <a:ext cx="440532" cy="147313"/>
            </a:xfrm>
            <a:prstGeom prst="rect">
              <a:avLst/>
            </a:prstGeom>
          </p:spPr>
          <p:txBody>
            <a:bodyPr anchor="ctr" rtlCol="false" tIns="42308" lIns="42308" bIns="42308" rIns="42308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1"/>
                  </a:solidFill>
                  <a:latin typeface="210 밀레니얼 Light"/>
                  <a:ea typeface="210 밀레니얼 Light"/>
                </a:rPr>
                <a:t>같은 객체인가?</a:t>
              </a:r>
            </a:p>
          </p:txBody>
        </p:sp>
      </p:grpSp>
      <p:sp>
        <p:nvSpPr>
          <p:cNvPr name="AutoShape 32" id="32"/>
          <p:cNvSpPr/>
          <p:nvPr/>
        </p:nvSpPr>
        <p:spPr>
          <a:xfrm flipH="true">
            <a:off x="10817885" y="3682043"/>
            <a:ext cx="293946" cy="3900941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H="true" flipV="true">
            <a:off x="9215105" y="5313544"/>
            <a:ext cx="0" cy="804961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V="true">
            <a:off x="9215105" y="7980331"/>
            <a:ext cx="0" cy="61752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1028700" y="837254"/>
            <a:ext cx="516573" cy="487028"/>
            <a:chOff x="0" y="0"/>
            <a:chExt cx="136052" cy="12827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6052" cy="128271"/>
            </a:xfrm>
            <a:custGeom>
              <a:avLst/>
              <a:gdLst/>
              <a:ahLst/>
              <a:cxnLst/>
              <a:rect r="r" b="b" t="t" l="l"/>
              <a:pathLst>
                <a:path h="128271" w="136052">
                  <a:moveTo>
                    <a:pt x="0" y="0"/>
                  </a:moveTo>
                  <a:lnTo>
                    <a:pt x="136052" y="0"/>
                  </a:lnTo>
                  <a:lnTo>
                    <a:pt x="136052" y="128271"/>
                  </a:lnTo>
                  <a:lnTo>
                    <a:pt x="0" y="128271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36052" cy="166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667044" y="971968"/>
            <a:ext cx="5195425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"/>
              </a:rPr>
              <a:t>Process Diagram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97065" y="971968"/>
            <a:ext cx="1179843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 Light"/>
              </a:rPr>
              <a:t>04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314748" y="875364"/>
            <a:ext cx="1658503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D2A3A"/>
                </a:solidFill>
                <a:latin typeface="210 밀레니얼 Light"/>
              </a:rPr>
              <a:t>Flow Chart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15/ 30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246139" y="990600"/>
            <a:ext cx="4013161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087BB"/>
                </a:solidFill>
                <a:latin typeface="210 밀레니얼"/>
              </a:rPr>
              <a:t>DTS (Drone Tracking System)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0018" cy="2391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457631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945133" y="1953035"/>
            <a:ext cx="6449259" cy="7386767"/>
            <a:chOff x="0" y="0"/>
            <a:chExt cx="1968519" cy="22546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68519" cy="2254676"/>
            </a:xfrm>
            <a:custGeom>
              <a:avLst/>
              <a:gdLst/>
              <a:ahLst/>
              <a:cxnLst/>
              <a:rect r="r" b="b" t="t" l="l"/>
              <a:pathLst>
                <a:path h="2254676" w="1968519">
                  <a:moveTo>
                    <a:pt x="0" y="0"/>
                  </a:moveTo>
                  <a:lnTo>
                    <a:pt x="1968519" y="0"/>
                  </a:lnTo>
                  <a:lnTo>
                    <a:pt x="1968519" y="2254676"/>
                  </a:lnTo>
                  <a:lnTo>
                    <a:pt x="0" y="22546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968519" cy="2311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13444" y="1953035"/>
            <a:ext cx="4020387" cy="7386767"/>
            <a:chOff x="0" y="0"/>
            <a:chExt cx="5360516" cy="984902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360516" cy="9849023"/>
              <a:chOff x="0" y="0"/>
              <a:chExt cx="1227150" cy="225467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27150" cy="2254676"/>
              </a:xfrm>
              <a:custGeom>
                <a:avLst/>
                <a:gdLst/>
                <a:ahLst/>
                <a:cxnLst/>
                <a:rect r="r" b="b" t="t" l="l"/>
                <a:pathLst>
                  <a:path h="2254676" w="1227150">
                    <a:moveTo>
                      <a:pt x="0" y="0"/>
                    </a:moveTo>
                    <a:lnTo>
                      <a:pt x="1227150" y="0"/>
                    </a:lnTo>
                    <a:lnTo>
                      <a:pt x="1227150" y="2254676"/>
                    </a:lnTo>
                    <a:lnTo>
                      <a:pt x="0" y="225467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66675"/>
                <a:ext cx="1227150" cy="23213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AutoShape 13" id="13"/>
            <p:cNvSpPr/>
            <p:nvPr/>
          </p:nvSpPr>
          <p:spPr>
            <a:xfrm>
              <a:off x="30519" y="4390808"/>
              <a:ext cx="5299477" cy="12700"/>
            </a:xfrm>
            <a:prstGeom prst="line">
              <a:avLst/>
            </a:prstGeom>
            <a:ln cap="flat" w="25400">
              <a:solidFill>
                <a:srgbClr val="3087B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3205694" y="1953035"/>
            <a:ext cx="4020387" cy="7386767"/>
            <a:chOff x="0" y="0"/>
            <a:chExt cx="1227150" cy="22546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27150" cy="2254676"/>
            </a:xfrm>
            <a:custGeom>
              <a:avLst/>
              <a:gdLst/>
              <a:ahLst/>
              <a:cxnLst/>
              <a:rect r="r" b="b" t="t" l="l"/>
              <a:pathLst>
                <a:path h="2254676" w="1227150">
                  <a:moveTo>
                    <a:pt x="0" y="0"/>
                  </a:moveTo>
                  <a:lnTo>
                    <a:pt x="1227150" y="0"/>
                  </a:lnTo>
                  <a:lnTo>
                    <a:pt x="1227150" y="2254676"/>
                  </a:lnTo>
                  <a:lnTo>
                    <a:pt x="0" y="22546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227150" cy="2311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193487" y="4950559"/>
            <a:ext cx="699200" cy="6992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3087BB">
                <a:alpha val="6000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3788917" y="2639951"/>
            <a:ext cx="2928010" cy="2618440"/>
          </a:xfrm>
          <a:custGeom>
            <a:avLst/>
            <a:gdLst/>
            <a:ahLst/>
            <a:cxnLst/>
            <a:rect r="r" b="b" t="t" l="l"/>
            <a:pathLst>
              <a:path h="2618440" w="2928010">
                <a:moveTo>
                  <a:pt x="0" y="0"/>
                </a:moveTo>
                <a:lnTo>
                  <a:pt x="2928010" y="0"/>
                </a:lnTo>
                <a:lnTo>
                  <a:pt x="2928010" y="2618440"/>
                </a:lnTo>
                <a:lnTo>
                  <a:pt x="0" y="261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63786" y="5771584"/>
            <a:ext cx="3719703" cy="3147550"/>
            <a:chOff x="0" y="0"/>
            <a:chExt cx="4959603" cy="419673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959603" cy="4196734"/>
            </a:xfrm>
            <a:custGeom>
              <a:avLst/>
              <a:gdLst/>
              <a:ahLst/>
              <a:cxnLst/>
              <a:rect r="r" b="b" t="t" l="l"/>
              <a:pathLst>
                <a:path h="4196734" w="4959603">
                  <a:moveTo>
                    <a:pt x="0" y="0"/>
                  </a:moveTo>
                  <a:lnTo>
                    <a:pt x="4959603" y="0"/>
                  </a:lnTo>
                  <a:lnTo>
                    <a:pt x="4959603" y="4196734"/>
                  </a:lnTo>
                  <a:lnTo>
                    <a:pt x="0" y="4196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5400000">
            <a:off x="8669410" y="4917134"/>
            <a:ext cx="1000704" cy="656712"/>
            <a:chOff x="0" y="0"/>
            <a:chExt cx="812800" cy="533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533400"/>
            </a:xfrm>
            <a:custGeom>
              <a:avLst/>
              <a:gdLst/>
              <a:ahLst/>
              <a:cxnLst/>
              <a:rect r="r" b="b" t="t" l="l"/>
              <a:pathLst>
                <a:path h="533400" w="812800">
                  <a:moveTo>
                    <a:pt x="273050" y="0"/>
                  </a:moveTo>
                  <a:lnTo>
                    <a:pt x="0" y="266700"/>
                  </a:lnTo>
                  <a:lnTo>
                    <a:pt x="273050" y="533400"/>
                  </a:lnTo>
                  <a:lnTo>
                    <a:pt x="273050" y="400050"/>
                  </a:lnTo>
                  <a:lnTo>
                    <a:pt x="539750" y="400050"/>
                  </a:lnTo>
                  <a:lnTo>
                    <a:pt x="539750" y="533400"/>
                  </a:lnTo>
                  <a:lnTo>
                    <a:pt x="812800" y="266700"/>
                  </a:lnTo>
                  <a:lnTo>
                    <a:pt x="539750" y="0"/>
                  </a:lnTo>
                  <a:lnTo>
                    <a:pt x="539750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F9FF00">
                <a:alpha val="34902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101600"/>
              <a:ext cx="609600" cy="292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451542" y="4947218"/>
            <a:ext cx="699200" cy="69920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3087BB">
                <a:alpha val="6000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226062" y="2353904"/>
            <a:ext cx="5914939" cy="1939482"/>
            <a:chOff x="0" y="0"/>
            <a:chExt cx="1557844" cy="51081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57844" cy="510810"/>
            </a:xfrm>
            <a:custGeom>
              <a:avLst/>
              <a:gdLst/>
              <a:ahLst/>
              <a:cxnLst/>
              <a:rect r="r" b="b" t="t" l="l"/>
              <a:pathLst>
                <a:path h="510810" w="1557844">
                  <a:moveTo>
                    <a:pt x="0" y="0"/>
                  </a:moveTo>
                  <a:lnTo>
                    <a:pt x="1557844" y="0"/>
                  </a:lnTo>
                  <a:lnTo>
                    <a:pt x="1557844" y="510810"/>
                  </a:lnTo>
                  <a:lnTo>
                    <a:pt x="0" y="510810"/>
                  </a:lnTo>
                  <a:close/>
                </a:path>
              </a:pathLst>
            </a:custGeom>
            <a:solidFill>
              <a:srgbClr val="CAEDE5">
                <a:alpha val="6000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557844" cy="548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226062" y="6154728"/>
            <a:ext cx="5914939" cy="2489559"/>
            <a:chOff x="0" y="0"/>
            <a:chExt cx="1557844" cy="65568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557844" cy="655686"/>
            </a:xfrm>
            <a:custGeom>
              <a:avLst/>
              <a:gdLst/>
              <a:ahLst/>
              <a:cxnLst/>
              <a:rect r="r" b="b" t="t" l="l"/>
              <a:pathLst>
                <a:path h="655686" w="1557844">
                  <a:moveTo>
                    <a:pt x="0" y="0"/>
                  </a:moveTo>
                  <a:lnTo>
                    <a:pt x="1557844" y="0"/>
                  </a:lnTo>
                  <a:lnTo>
                    <a:pt x="1557844" y="655686"/>
                  </a:lnTo>
                  <a:lnTo>
                    <a:pt x="0" y="655686"/>
                  </a:lnTo>
                  <a:close/>
                </a:path>
              </a:pathLst>
            </a:custGeom>
            <a:solidFill>
              <a:srgbClr val="CAEDE5">
                <a:alpha val="6000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557844" cy="693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true" flipV="false" rot="0">
            <a:off x="6488017" y="2590724"/>
            <a:ext cx="1080499" cy="1309220"/>
          </a:xfrm>
          <a:custGeom>
            <a:avLst/>
            <a:gdLst/>
            <a:ahLst/>
            <a:cxnLst/>
            <a:rect r="r" b="b" t="t" l="l"/>
            <a:pathLst>
              <a:path h="1309220" w="1080499">
                <a:moveTo>
                  <a:pt x="1080498" y="0"/>
                </a:moveTo>
                <a:lnTo>
                  <a:pt x="0" y="0"/>
                </a:lnTo>
                <a:lnTo>
                  <a:pt x="0" y="1309220"/>
                </a:lnTo>
                <a:lnTo>
                  <a:pt x="1080498" y="1309220"/>
                </a:lnTo>
                <a:lnTo>
                  <a:pt x="1080498" y="0"/>
                </a:lnTo>
                <a:close/>
              </a:path>
            </a:pathLst>
          </a:custGeom>
          <a:blipFill>
            <a:blip r:embed="rId4"/>
            <a:stretch>
              <a:fillRect l="0" t="0" r="-92520" b="-17124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9289310" y="2580754"/>
            <a:ext cx="1094745" cy="1329161"/>
          </a:xfrm>
          <a:custGeom>
            <a:avLst/>
            <a:gdLst/>
            <a:ahLst/>
            <a:cxnLst/>
            <a:rect r="r" b="b" t="t" l="l"/>
            <a:pathLst>
              <a:path h="1329161" w="1094745">
                <a:moveTo>
                  <a:pt x="0" y="0"/>
                </a:moveTo>
                <a:lnTo>
                  <a:pt x="1094745" y="0"/>
                </a:lnTo>
                <a:lnTo>
                  <a:pt x="1094745" y="1329161"/>
                </a:lnTo>
                <a:lnTo>
                  <a:pt x="0" y="1329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642" t="-10113" r="-99351" b="-17467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243442" y="2525354"/>
            <a:ext cx="3740046" cy="2043749"/>
            <a:chOff x="0" y="0"/>
            <a:chExt cx="1440579" cy="78720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440580" cy="787205"/>
            </a:xfrm>
            <a:custGeom>
              <a:avLst/>
              <a:gdLst/>
              <a:ahLst/>
              <a:cxnLst/>
              <a:rect r="r" b="b" t="t" l="l"/>
              <a:pathLst>
                <a:path h="787205" w="1440580">
                  <a:moveTo>
                    <a:pt x="0" y="0"/>
                  </a:moveTo>
                  <a:lnTo>
                    <a:pt x="1440580" y="0"/>
                  </a:lnTo>
                  <a:lnTo>
                    <a:pt x="1440580" y="787205"/>
                  </a:lnTo>
                  <a:lnTo>
                    <a:pt x="0" y="787205"/>
                  </a:lnTo>
                  <a:close/>
                </a:path>
              </a:pathLst>
            </a:custGeom>
            <a:blipFill>
              <a:blip r:embed="rId6"/>
              <a:stretch>
                <a:fillRect l="0" t="-968" r="0" b="-968"/>
              </a:stretch>
            </a:blipFill>
          </p:spPr>
        </p:sp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12508" y="2606718"/>
            <a:ext cx="3601914" cy="1891005"/>
          </a:xfrm>
          <a:prstGeom prst="rect">
            <a:avLst/>
          </a:prstGeom>
        </p:spPr>
      </p:pic>
      <p:sp>
        <p:nvSpPr>
          <p:cNvPr name="Freeform 40" id="40"/>
          <p:cNvSpPr/>
          <p:nvPr/>
        </p:nvSpPr>
        <p:spPr>
          <a:xfrm flipH="false" flipV="false" rot="0">
            <a:off x="6556522" y="6310731"/>
            <a:ext cx="2358661" cy="2069256"/>
          </a:xfrm>
          <a:custGeom>
            <a:avLst/>
            <a:gdLst/>
            <a:ahLst/>
            <a:cxnLst/>
            <a:rect r="r" b="b" t="t" l="l"/>
            <a:pathLst>
              <a:path h="2069256" w="2358661">
                <a:moveTo>
                  <a:pt x="0" y="0"/>
                </a:moveTo>
                <a:lnTo>
                  <a:pt x="2358661" y="0"/>
                </a:lnTo>
                <a:lnTo>
                  <a:pt x="2358661" y="2069256"/>
                </a:lnTo>
                <a:lnTo>
                  <a:pt x="0" y="20692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638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775016" y="6917417"/>
            <a:ext cx="955813" cy="1036878"/>
          </a:xfrm>
          <a:custGeom>
            <a:avLst/>
            <a:gdLst/>
            <a:ahLst/>
            <a:cxnLst/>
            <a:rect r="r" b="b" t="t" l="l"/>
            <a:pathLst>
              <a:path h="1036878" w="955813">
                <a:moveTo>
                  <a:pt x="0" y="0"/>
                </a:moveTo>
                <a:lnTo>
                  <a:pt x="955812" y="0"/>
                </a:lnTo>
                <a:lnTo>
                  <a:pt x="955812" y="1036877"/>
                </a:lnTo>
                <a:lnTo>
                  <a:pt x="0" y="10368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1028700" y="837254"/>
            <a:ext cx="516573" cy="487028"/>
            <a:chOff x="0" y="0"/>
            <a:chExt cx="136052" cy="12827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36052" cy="128271"/>
            </a:xfrm>
            <a:custGeom>
              <a:avLst/>
              <a:gdLst/>
              <a:ahLst/>
              <a:cxnLst/>
              <a:rect r="r" b="b" t="t" l="l"/>
              <a:pathLst>
                <a:path h="128271" w="136052">
                  <a:moveTo>
                    <a:pt x="0" y="0"/>
                  </a:moveTo>
                  <a:lnTo>
                    <a:pt x="136052" y="0"/>
                  </a:lnTo>
                  <a:lnTo>
                    <a:pt x="136052" y="128271"/>
                  </a:lnTo>
                  <a:lnTo>
                    <a:pt x="0" y="128271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36052" cy="166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440872" y="4740553"/>
            <a:ext cx="3365531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10"/>
              </a:lnSpc>
              <a:spcBef>
                <a:spcPct val="0"/>
              </a:spcBef>
            </a:pPr>
            <a:r>
              <a:rPr lang="en-US" sz="2100" spc="109">
                <a:solidFill>
                  <a:srgbClr val="1D2A3A"/>
                </a:solidFill>
                <a:latin typeface="210 밀레니얼 Light"/>
              </a:rPr>
              <a:t>Camera / Mic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40872" y="2051009"/>
            <a:ext cx="3365531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10"/>
              </a:lnSpc>
              <a:spcBef>
                <a:spcPct val="0"/>
              </a:spcBef>
            </a:pPr>
            <a:r>
              <a:rPr lang="en-US" sz="2100" spc="109">
                <a:solidFill>
                  <a:srgbClr val="3087BB"/>
                </a:solidFill>
                <a:ea typeface="210 밀레니얼 Light"/>
              </a:rPr>
              <a:t>보드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40872" y="5410850"/>
            <a:ext cx="3365531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10"/>
              </a:lnSpc>
              <a:spcBef>
                <a:spcPct val="0"/>
              </a:spcBef>
            </a:pPr>
            <a:r>
              <a:rPr lang="en-US" sz="2100" spc="109">
                <a:solidFill>
                  <a:srgbClr val="3087BB"/>
                </a:solidFill>
                <a:latin typeface="210 밀레니얼 Light"/>
              </a:rPr>
              <a:t>PC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486997" y="5851833"/>
            <a:ext cx="3365531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10"/>
              </a:lnSpc>
              <a:spcBef>
                <a:spcPct val="0"/>
              </a:spcBef>
            </a:pPr>
            <a:r>
              <a:rPr lang="en-US" sz="2100" spc="109">
                <a:solidFill>
                  <a:srgbClr val="3087BB"/>
                </a:solidFill>
                <a:latin typeface="210 밀레니얼 Light"/>
              </a:rPr>
              <a:t>PC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203264" y="5056839"/>
            <a:ext cx="1932997" cy="37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</a:pPr>
            <a:r>
              <a:rPr lang="en-US" sz="2100" spc="109">
                <a:solidFill>
                  <a:srgbClr val="1D2A3A"/>
                </a:solidFill>
                <a:ea typeface="210 밀레니얼 Light"/>
              </a:rPr>
              <a:t>서버 통신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859955" y="4282297"/>
            <a:ext cx="4647153" cy="37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</a:pPr>
            <a:r>
              <a:rPr lang="en-US" sz="2100" spc="109">
                <a:solidFill>
                  <a:srgbClr val="1D2A3A"/>
                </a:solidFill>
                <a:ea typeface="210 밀레니얼 Light"/>
              </a:rPr>
              <a:t>모터 제어로 카메라 회전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862768" y="3025736"/>
            <a:ext cx="1132289" cy="448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9"/>
              </a:lnSpc>
            </a:pPr>
            <a:r>
              <a:rPr lang="en-US" sz="1599" spc="83">
                <a:solidFill>
                  <a:srgbClr val="3087BB"/>
                </a:solidFill>
                <a:ea typeface="210 밀레니얼 Light"/>
              </a:rPr>
              <a:t>좌우</a:t>
            </a:r>
          </a:p>
          <a:p>
            <a:pPr algn="ctr" marL="0" indent="0" lvl="0">
              <a:lnSpc>
                <a:spcPts val="1759"/>
              </a:lnSpc>
              <a:spcBef>
                <a:spcPct val="0"/>
              </a:spcBef>
            </a:pPr>
            <a:r>
              <a:rPr lang="en-US" sz="1599" spc="83">
                <a:solidFill>
                  <a:srgbClr val="3087BB"/>
                </a:solidFill>
                <a:latin typeface="210 밀레니얼 Light"/>
                <a:ea typeface="210 밀레니얼 Light"/>
              </a:rPr>
              <a:t>360˚ 회전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503601" y="3995277"/>
            <a:ext cx="1966791" cy="22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59"/>
              </a:lnSpc>
              <a:spcBef>
                <a:spcPct val="0"/>
              </a:spcBef>
            </a:pPr>
            <a:r>
              <a:rPr lang="en-US" sz="1599" spc="83">
                <a:solidFill>
                  <a:srgbClr val="1D2A3A"/>
                </a:solidFill>
                <a:latin typeface="210 밀레니얼 Light"/>
              </a:rPr>
              <a:t>Stepper Motor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836682" y="3995389"/>
            <a:ext cx="1522210" cy="22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59"/>
              </a:lnSpc>
              <a:spcBef>
                <a:spcPct val="0"/>
              </a:spcBef>
            </a:pPr>
            <a:r>
              <a:rPr lang="en-US" sz="1599" spc="83">
                <a:solidFill>
                  <a:srgbClr val="1D2A3A"/>
                </a:solidFill>
                <a:latin typeface="210 밀레니얼 Light"/>
              </a:rPr>
              <a:t>Servo Motor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6846186" y="8730483"/>
            <a:ext cx="4647153" cy="37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</a:pPr>
            <a:r>
              <a:rPr lang="en-US" sz="2100" spc="109">
                <a:solidFill>
                  <a:srgbClr val="1D2A3A"/>
                </a:solidFill>
                <a:ea typeface="210 밀레니얼 Light"/>
              </a:rPr>
              <a:t>드론 탐지 및 좌표값 계산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40872" y="1589732"/>
            <a:ext cx="3365531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10"/>
              </a:lnSpc>
              <a:spcBef>
                <a:spcPct val="0"/>
              </a:spcBef>
            </a:pPr>
            <a:r>
              <a:rPr lang="en-US" sz="2100" spc="109">
                <a:solidFill>
                  <a:srgbClr val="3087BB"/>
                </a:solidFill>
                <a:latin typeface="210 밀레니얼 Light"/>
              </a:rPr>
              <a:t>Input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533122" y="1589732"/>
            <a:ext cx="3365531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10"/>
              </a:lnSpc>
              <a:spcBef>
                <a:spcPct val="0"/>
              </a:spcBef>
            </a:pPr>
            <a:r>
              <a:rPr lang="en-US" sz="2100" spc="109">
                <a:solidFill>
                  <a:srgbClr val="3087BB"/>
                </a:solidFill>
                <a:latin typeface="210 밀레니얼 Light"/>
              </a:rPr>
              <a:t>Output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4195196" y="8068594"/>
            <a:ext cx="2115453" cy="37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</a:pPr>
            <a:r>
              <a:rPr lang="en-US" sz="2100" spc="109">
                <a:solidFill>
                  <a:srgbClr val="1D2A3A"/>
                </a:solidFill>
                <a:ea typeface="210 밀레니얼 Light"/>
              </a:rPr>
              <a:t>사용자에게 알림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4195196" y="5368726"/>
            <a:ext cx="2115453" cy="37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</a:pPr>
            <a:r>
              <a:rPr lang="en-US" sz="2100" spc="109">
                <a:solidFill>
                  <a:srgbClr val="1D2A3A"/>
                </a:solidFill>
                <a:ea typeface="210 밀레니얼 Light"/>
              </a:rPr>
              <a:t>실시간 드론 탐지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440872" y="9016884"/>
            <a:ext cx="3365531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10"/>
              </a:lnSpc>
              <a:spcBef>
                <a:spcPct val="0"/>
              </a:spcBef>
            </a:pPr>
            <a:r>
              <a:rPr lang="en-US" sz="2100" spc="109">
                <a:solidFill>
                  <a:srgbClr val="1D2A3A"/>
                </a:solidFill>
                <a:latin typeface="210 밀레니얼 Light"/>
                <a:ea typeface="210 밀레니얼 Light"/>
              </a:rPr>
              <a:t>UI 구성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461234" y="2051009"/>
            <a:ext cx="3365531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10"/>
              </a:lnSpc>
              <a:spcBef>
                <a:spcPct val="0"/>
              </a:spcBef>
            </a:pPr>
            <a:r>
              <a:rPr lang="en-US" sz="2100" spc="109">
                <a:solidFill>
                  <a:srgbClr val="3087BB"/>
                </a:solidFill>
                <a:ea typeface="210 밀레니얼 Light"/>
              </a:rPr>
              <a:t>보드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678308" y="3025736"/>
            <a:ext cx="1231681" cy="448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9"/>
              </a:lnSpc>
            </a:pPr>
            <a:r>
              <a:rPr lang="en-US" sz="1599" spc="83">
                <a:solidFill>
                  <a:srgbClr val="3087BB"/>
                </a:solidFill>
                <a:ea typeface="210 밀레니얼 Light"/>
              </a:rPr>
              <a:t>상하</a:t>
            </a:r>
          </a:p>
          <a:p>
            <a:pPr algn="ctr" marL="0" indent="0" lvl="0">
              <a:lnSpc>
                <a:spcPts val="1759"/>
              </a:lnSpc>
              <a:spcBef>
                <a:spcPct val="0"/>
              </a:spcBef>
            </a:pPr>
            <a:r>
              <a:rPr lang="en-US" sz="1599" spc="83">
                <a:solidFill>
                  <a:srgbClr val="3087BB"/>
                </a:solidFill>
                <a:latin typeface="210 밀레니얼 Light"/>
                <a:ea typeface="210 밀레니얼 Light"/>
              </a:rPr>
              <a:t>180˚ 회전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7486997" y="1589732"/>
            <a:ext cx="3365531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10"/>
              </a:lnSpc>
              <a:spcBef>
                <a:spcPct val="0"/>
              </a:spcBef>
            </a:pPr>
            <a:r>
              <a:rPr lang="en-US" sz="2100" spc="109">
                <a:solidFill>
                  <a:srgbClr val="3087BB"/>
                </a:solidFill>
                <a:latin typeface="210 밀레니얼 Light"/>
              </a:rPr>
              <a:t>Main.py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373050" y="7179909"/>
            <a:ext cx="2449474" cy="448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59"/>
              </a:lnSpc>
              <a:spcBef>
                <a:spcPct val="0"/>
              </a:spcBef>
            </a:pPr>
            <a:r>
              <a:rPr lang="en-US" sz="1599" spc="83">
                <a:solidFill>
                  <a:srgbClr val="3087BB"/>
                </a:solidFill>
                <a:latin typeface="210 밀레니얼 Light"/>
                <a:ea typeface="210 밀레니얼 Light"/>
              </a:rPr>
              <a:t>박스의 X축,Y축 좌표 값을 서버로 전송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667044" y="971968"/>
            <a:ext cx="5195425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"/>
              </a:rPr>
              <a:t>System Diagram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697065" y="971968"/>
            <a:ext cx="1179843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 Light"/>
              </a:rPr>
              <a:t>04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16/ 30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3246139" y="990600"/>
            <a:ext cx="4013161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087BB"/>
                </a:solidFill>
                <a:latin typeface="210 밀레니얼"/>
              </a:rPr>
              <a:t>DTS (Drone Tracking System)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0018" cy="2391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7431686" y="7983882"/>
            <a:ext cx="2635242" cy="1036858"/>
            <a:chOff x="0" y="0"/>
            <a:chExt cx="531846" cy="2092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1846" cy="209259"/>
            </a:xfrm>
            <a:custGeom>
              <a:avLst/>
              <a:gdLst/>
              <a:ahLst/>
              <a:cxnLst/>
              <a:rect r="r" b="b" t="t" l="l"/>
              <a:pathLst>
                <a:path h="209259" w="531846">
                  <a:moveTo>
                    <a:pt x="0" y="0"/>
                  </a:moveTo>
                  <a:lnTo>
                    <a:pt x="531846" y="0"/>
                  </a:lnTo>
                  <a:lnTo>
                    <a:pt x="531846" y="209259"/>
                  </a:lnTo>
                  <a:lnTo>
                    <a:pt x="0" y="209259"/>
                  </a:ln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31846" cy="256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1"/>
                  </a:solidFill>
                  <a:ea typeface="210 밀레니얼 Light"/>
                </a:rPr>
                <a:t>모듈 전원 공급부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31686" y="4104800"/>
            <a:ext cx="2635242" cy="2922829"/>
            <a:chOff x="0" y="0"/>
            <a:chExt cx="531846" cy="5898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1846" cy="589887"/>
            </a:xfrm>
            <a:custGeom>
              <a:avLst/>
              <a:gdLst/>
              <a:ahLst/>
              <a:cxnLst/>
              <a:rect r="r" b="b" t="t" l="l"/>
              <a:pathLst>
                <a:path h="589887" w="531846">
                  <a:moveTo>
                    <a:pt x="0" y="0"/>
                  </a:moveTo>
                  <a:lnTo>
                    <a:pt x="531846" y="0"/>
                  </a:lnTo>
                  <a:lnTo>
                    <a:pt x="531846" y="589887"/>
                  </a:lnTo>
                  <a:lnTo>
                    <a:pt x="0" y="589887"/>
                  </a:lnTo>
                  <a:close/>
                </a:path>
              </a:pathLst>
            </a:custGeom>
            <a:solidFill>
              <a:srgbClr val="CAEDE5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31846" cy="637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1"/>
                  </a:solidFill>
                  <a:ea typeface="210 밀레니얼 Light"/>
                </a:rPr>
                <a:t>중앙연산 처리부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1"/>
                  </a:solidFill>
                  <a:latin typeface="210 밀레니얼 Light"/>
                </a:rPr>
                <a:t>(Raspberry Pi 4B)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52689" y="3492604"/>
            <a:ext cx="2635242" cy="1036858"/>
            <a:chOff x="0" y="0"/>
            <a:chExt cx="531846" cy="20925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1846" cy="209259"/>
            </a:xfrm>
            <a:custGeom>
              <a:avLst/>
              <a:gdLst/>
              <a:ahLst/>
              <a:cxnLst/>
              <a:rect r="r" b="b" t="t" l="l"/>
              <a:pathLst>
                <a:path h="209259" w="531846">
                  <a:moveTo>
                    <a:pt x="0" y="0"/>
                  </a:moveTo>
                  <a:lnTo>
                    <a:pt x="531846" y="0"/>
                  </a:lnTo>
                  <a:lnTo>
                    <a:pt x="531846" y="209259"/>
                  </a:lnTo>
                  <a:lnTo>
                    <a:pt x="0" y="209259"/>
                  </a:lnTo>
                  <a:close/>
                </a:path>
              </a:pathLst>
            </a:custGeom>
            <a:solidFill>
              <a:srgbClr val="FDD673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31846" cy="256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1"/>
                  </a:solidFill>
                  <a:ea typeface="210 밀레니얼 Light"/>
                </a:rPr>
                <a:t>영상 입력부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1"/>
                  </a:solidFill>
                  <a:latin typeface="210 밀레니얼 Light"/>
                </a:rPr>
                <a:t>(Webcam)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952689" y="6598994"/>
            <a:ext cx="2635242" cy="1036858"/>
            <a:chOff x="0" y="0"/>
            <a:chExt cx="531846" cy="20925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31846" cy="209259"/>
            </a:xfrm>
            <a:custGeom>
              <a:avLst/>
              <a:gdLst/>
              <a:ahLst/>
              <a:cxnLst/>
              <a:rect r="r" b="b" t="t" l="l"/>
              <a:pathLst>
                <a:path h="209259" w="531846">
                  <a:moveTo>
                    <a:pt x="0" y="0"/>
                  </a:moveTo>
                  <a:lnTo>
                    <a:pt x="531846" y="0"/>
                  </a:lnTo>
                  <a:lnTo>
                    <a:pt x="531846" y="209259"/>
                  </a:lnTo>
                  <a:lnTo>
                    <a:pt x="0" y="209259"/>
                  </a:lnTo>
                  <a:close/>
                </a:path>
              </a:pathLst>
            </a:custGeom>
            <a:solidFill>
              <a:srgbClr val="BAD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31846" cy="256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1"/>
                  </a:solidFill>
                  <a:ea typeface="210 밀레니얼 Light"/>
                </a:rPr>
                <a:t>수직 구동부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1"/>
                  </a:solidFill>
                  <a:latin typeface="210 밀레니얼 Light"/>
                </a:rPr>
                <a:t>(Servo Motor)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952689" y="5047785"/>
            <a:ext cx="2635242" cy="1036858"/>
            <a:chOff x="0" y="0"/>
            <a:chExt cx="531846" cy="20925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1846" cy="209259"/>
            </a:xfrm>
            <a:custGeom>
              <a:avLst/>
              <a:gdLst/>
              <a:ahLst/>
              <a:cxnLst/>
              <a:rect r="r" b="b" t="t" l="l"/>
              <a:pathLst>
                <a:path h="209259" w="531846">
                  <a:moveTo>
                    <a:pt x="0" y="0"/>
                  </a:moveTo>
                  <a:lnTo>
                    <a:pt x="531846" y="0"/>
                  </a:lnTo>
                  <a:lnTo>
                    <a:pt x="531846" y="209259"/>
                  </a:lnTo>
                  <a:lnTo>
                    <a:pt x="0" y="209259"/>
                  </a:lnTo>
                  <a:close/>
                </a:path>
              </a:pathLst>
            </a:custGeom>
            <a:solidFill>
              <a:srgbClr val="BAD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531846" cy="256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1"/>
                  </a:solidFill>
                  <a:ea typeface="210 밀레니얼 Light"/>
                </a:rPr>
                <a:t>수평 구동부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1"/>
                  </a:solidFill>
                  <a:latin typeface="210 밀레니얼 Light"/>
                </a:rPr>
                <a:t>(Step Motor)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122389" y="6814606"/>
            <a:ext cx="2104022" cy="1036858"/>
            <a:chOff x="0" y="0"/>
            <a:chExt cx="424635" cy="20925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24635" cy="209259"/>
            </a:xfrm>
            <a:custGeom>
              <a:avLst/>
              <a:gdLst/>
              <a:ahLst/>
              <a:cxnLst/>
              <a:rect r="r" b="b" t="t" l="l"/>
              <a:pathLst>
                <a:path h="209259" w="424635">
                  <a:moveTo>
                    <a:pt x="0" y="0"/>
                  </a:moveTo>
                  <a:lnTo>
                    <a:pt x="424635" y="0"/>
                  </a:lnTo>
                  <a:lnTo>
                    <a:pt x="424635" y="209259"/>
                  </a:lnTo>
                  <a:lnTo>
                    <a:pt x="0" y="209259"/>
                  </a:lnTo>
                  <a:close/>
                </a:path>
              </a:pathLst>
            </a:custGeom>
            <a:solidFill>
              <a:srgbClr val="D9D9D9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424635" cy="256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1"/>
                  </a:solidFill>
                  <a:latin typeface="210 밀레니얼 Light"/>
                  <a:ea typeface="210 밀레니얼 Light"/>
                </a:rPr>
                <a:t>음성 인식부 L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908502" y="6814606"/>
            <a:ext cx="2104022" cy="1036858"/>
            <a:chOff x="0" y="0"/>
            <a:chExt cx="424635" cy="20925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24635" cy="209259"/>
            </a:xfrm>
            <a:custGeom>
              <a:avLst/>
              <a:gdLst/>
              <a:ahLst/>
              <a:cxnLst/>
              <a:rect r="r" b="b" t="t" l="l"/>
              <a:pathLst>
                <a:path h="209259" w="424635">
                  <a:moveTo>
                    <a:pt x="0" y="0"/>
                  </a:moveTo>
                  <a:lnTo>
                    <a:pt x="424635" y="0"/>
                  </a:lnTo>
                  <a:lnTo>
                    <a:pt x="424635" y="209259"/>
                  </a:lnTo>
                  <a:lnTo>
                    <a:pt x="0" y="209259"/>
                  </a:lnTo>
                  <a:close/>
                </a:path>
              </a:pathLst>
            </a:custGeom>
            <a:solidFill>
              <a:srgbClr val="D9D9D9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24635" cy="256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1"/>
                  </a:solidFill>
                  <a:latin typeface="210 밀레니얼 Light"/>
                  <a:ea typeface="210 밀레니얼 Light"/>
                </a:rPr>
                <a:t>음성 인식부 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495011" y="4992038"/>
            <a:ext cx="2104022" cy="1148354"/>
            <a:chOff x="0" y="0"/>
            <a:chExt cx="424635" cy="23176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24635" cy="231761"/>
            </a:xfrm>
            <a:custGeom>
              <a:avLst/>
              <a:gdLst/>
              <a:ahLst/>
              <a:cxnLst/>
              <a:rect r="r" b="b" t="t" l="l"/>
              <a:pathLst>
                <a:path h="231761" w="424635">
                  <a:moveTo>
                    <a:pt x="0" y="0"/>
                  </a:moveTo>
                  <a:lnTo>
                    <a:pt x="424635" y="0"/>
                  </a:lnTo>
                  <a:lnTo>
                    <a:pt x="424635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D9D9D9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424635" cy="27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1"/>
                  </a:solidFill>
                  <a:ea typeface="210 밀레니얼 Light"/>
                </a:rPr>
                <a:t>음성 연산부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1"/>
                  </a:solidFill>
                  <a:latin typeface="210 밀레니얼 Light"/>
                </a:rPr>
                <a:t>(Arduino UNO)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431686" y="2133050"/>
            <a:ext cx="2635242" cy="1036858"/>
            <a:chOff x="0" y="0"/>
            <a:chExt cx="531846" cy="20925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31846" cy="209259"/>
            </a:xfrm>
            <a:custGeom>
              <a:avLst/>
              <a:gdLst/>
              <a:ahLst/>
              <a:cxnLst/>
              <a:rect r="r" b="b" t="t" l="l"/>
              <a:pathLst>
                <a:path h="209259" w="531846">
                  <a:moveTo>
                    <a:pt x="0" y="0"/>
                  </a:moveTo>
                  <a:lnTo>
                    <a:pt x="531846" y="0"/>
                  </a:lnTo>
                  <a:lnTo>
                    <a:pt x="531846" y="209259"/>
                  </a:lnTo>
                  <a:lnTo>
                    <a:pt x="0" y="209259"/>
                  </a:ln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531846" cy="256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1"/>
                  </a:solidFill>
                  <a:ea typeface="210 밀레니얼 Light"/>
                </a:rPr>
                <a:t>중앙 전원 공급부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 flipV="true">
            <a:off x="8749307" y="3169909"/>
            <a:ext cx="0" cy="934892"/>
          </a:xfrm>
          <a:prstGeom prst="line">
            <a:avLst/>
          </a:prstGeom>
          <a:ln cap="flat" w="38100">
            <a:solidFill>
              <a:srgbClr val="FF5757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10066928" y="5566215"/>
            <a:ext cx="242808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flipV="true">
            <a:off x="12174400" y="6140391"/>
            <a:ext cx="1372622" cy="67421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13547022" y="6140391"/>
            <a:ext cx="1413491" cy="67421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V="true">
            <a:off x="5587931" y="5566215"/>
            <a:ext cx="1843754" cy="15512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5587931" y="4011033"/>
            <a:ext cx="1843754" cy="155518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5587931" y="5566215"/>
            <a:ext cx="184375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V="true">
            <a:off x="10066928" y="7851465"/>
            <a:ext cx="2107472" cy="650846"/>
          </a:xfrm>
          <a:prstGeom prst="line">
            <a:avLst/>
          </a:prstGeom>
          <a:ln cap="flat" w="38100">
            <a:solidFill>
              <a:srgbClr val="FF5757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flipV="true">
            <a:off x="10066928" y="7851465"/>
            <a:ext cx="4893585" cy="650846"/>
          </a:xfrm>
          <a:prstGeom prst="line">
            <a:avLst/>
          </a:prstGeom>
          <a:ln cap="flat" w="38100">
            <a:solidFill>
              <a:srgbClr val="FF5757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2952689" y="7117423"/>
            <a:ext cx="4478997" cy="1384888"/>
          </a:xfrm>
          <a:prstGeom prst="line">
            <a:avLst/>
          </a:prstGeom>
          <a:ln cap="flat" w="38100">
            <a:solidFill>
              <a:srgbClr val="FF5757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>
            <a:off x="2952689" y="5566215"/>
            <a:ext cx="0" cy="1551208"/>
          </a:xfrm>
          <a:prstGeom prst="line">
            <a:avLst/>
          </a:prstGeom>
          <a:ln cap="flat" w="38100">
            <a:solidFill>
              <a:srgbClr val="FF5757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 flipH="true">
            <a:off x="14862128" y="2750248"/>
            <a:ext cx="731761" cy="0"/>
          </a:xfrm>
          <a:prstGeom prst="line">
            <a:avLst/>
          </a:prstGeom>
          <a:ln cap="flat" w="38100">
            <a:solidFill>
              <a:srgbClr val="FF5757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>
            <a:off x="14862128" y="2152100"/>
            <a:ext cx="73176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6" id="46"/>
          <p:cNvSpPr txBox="true"/>
          <p:nvPr/>
        </p:nvSpPr>
        <p:spPr>
          <a:xfrm rot="0">
            <a:off x="15593889" y="1990213"/>
            <a:ext cx="1252556" cy="31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1D2A3A"/>
                </a:solidFill>
                <a:ea typeface="210 밀레니얼 Light"/>
              </a:rPr>
              <a:t>신호선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5593889" y="2607410"/>
            <a:ext cx="1252556" cy="31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1D2A3A"/>
                </a:solidFill>
                <a:ea typeface="210 밀레니얼 Light"/>
              </a:rPr>
              <a:t>전원선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028700" y="903511"/>
            <a:ext cx="516573" cy="487028"/>
            <a:chOff x="0" y="0"/>
            <a:chExt cx="136052" cy="128271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36052" cy="128271"/>
            </a:xfrm>
            <a:custGeom>
              <a:avLst/>
              <a:gdLst/>
              <a:ahLst/>
              <a:cxnLst/>
              <a:rect r="r" b="b" t="t" l="l"/>
              <a:pathLst>
                <a:path h="128271" w="136052">
                  <a:moveTo>
                    <a:pt x="0" y="0"/>
                  </a:moveTo>
                  <a:lnTo>
                    <a:pt x="136052" y="0"/>
                  </a:lnTo>
                  <a:lnTo>
                    <a:pt x="136052" y="128271"/>
                  </a:lnTo>
                  <a:lnTo>
                    <a:pt x="0" y="128271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36052" cy="166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667044" y="1038225"/>
            <a:ext cx="3047037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"/>
              </a:rPr>
              <a:t>Circuit Diagram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97065" y="1038225"/>
            <a:ext cx="1179843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 Light"/>
              </a:rPr>
              <a:t>04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17/ 30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246139" y="990600"/>
            <a:ext cx="4013161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087BB"/>
                </a:solidFill>
                <a:latin typeface="210 밀레니얼"/>
              </a:rPr>
              <a:t>DTS (Drone Tracking System)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90018" cy="23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09644" y="3270052"/>
            <a:ext cx="849143" cy="704277"/>
            <a:chOff x="0" y="0"/>
            <a:chExt cx="223643" cy="1854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23643" cy="214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336851" y="3288528"/>
            <a:ext cx="584529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1D2A3A"/>
                </a:solidFill>
                <a:ea typeface="210 밀레니얼"/>
              </a:rPr>
              <a:t>개발 진행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44294" y="3422239"/>
            <a:ext cx="1179843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</a:rPr>
              <a:t>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02502" y="6005893"/>
            <a:ext cx="5770425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1D2A3A"/>
                </a:solidFill>
                <a:latin typeface="210 밀레니얼"/>
              </a:rPr>
              <a:t>Project Issue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02502" y="6941977"/>
            <a:ext cx="384262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1D2A3A"/>
                </a:solidFill>
                <a:ea typeface="210 밀레니얼"/>
              </a:rPr>
              <a:t>개발 진행 과정</a:t>
            </a:r>
          </a:p>
        </p:txBody>
      </p:sp>
      <p:sp>
        <p:nvSpPr>
          <p:cNvPr name="AutoShape 12" id="12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2555745" y="981429"/>
            <a:ext cx="4376532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밀레니얼"/>
                <a:ea typeface="210 밀레니얼"/>
              </a:rPr>
              <a:t>인텔 엣지 AI 실무 프로젝트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5723" y="981429"/>
            <a:ext cx="4615258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밀레니얼"/>
                <a:ea typeface="210 밀레니얼"/>
              </a:rPr>
              <a:t>인텔 AI SW 아카데미 4기</a:t>
            </a:r>
          </a:p>
        </p:txBody>
      </p:sp>
      <p:sp>
        <p:nvSpPr>
          <p:cNvPr name="AutoShape 15" id="15"/>
          <p:cNvSpPr/>
          <p:nvPr/>
        </p:nvSpPr>
        <p:spPr>
          <a:xfrm>
            <a:off x="809825" y="5355453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6802502" y="7878135"/>
            <a:ext cx="384262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1D2A3A"/>
                </a:solidFill>
                <a:ea typeface="210 밀레니얼"/>
              </a:rPr>
              <a:t>최종 하드웨어 구성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18/ 30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90018" cy="23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414866" y="2529525"/>
            <a:ext cx="15489628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392561" y="3058986"/>
            <a:ext cx="3587707" cy="1864166"/>
            <a:chOff x="0" y="0"/>
            <a:chExt cx="944911" cy="4909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4911" cy="490974"/>
            </a:xfrm>
            <a:custGeom>
              <a:avLst/>
              <a:gdLst/>
              <a:ahLst/>
              <a:cxnLst/>
              <a:rect r="r" b="b" t="t" l="l"/>
              <a:pathLst>
                <a:path h="490974" w="944911">
                  <a:moveTo>
                    <a:pt x="0" y="0"/>
                  </a:moveTo>
                  <a:lnTo>
                    <a:pt x="944911" y="0"/>
                  </a:lnTo>
                  <a:lnTo>
                    <a:pt x="944911" y="490974"/>
                  </a:lnTo>
                  <a:lnTo>
                    <a:pt x="0" y="49097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44911" cy="529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367303" y="3058986"/>
            <a:ext cx="3587707" cy="1864166"/>
            <a:chOff x="0" y="0"/>
            <a:chExt cx="944911" cy="4909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44911" cy="490974"/>
            </a:xfrm>
            <a:custGeom>
              <a:avLst/>
              <a:gdLst/>
              <a:ahLst/>
              <a:cxnLst/>
              <a:rect r="r" b="b" t="t" l="l"/>
              <a:pathLst>
                <a:path h="490974" w="944911">
                  <a:moveTo>
                    <a:pt x="0" y="0"/>
                  </a:moveTo>
                  <a:lnTo>
                    <a:pt x="944911" y="0"/>
                  </a:lnTo>
                  <a:lnTo>
                    <a:pt x="944911" y="490974"/>
                  </a:lnTo>
                  <a:lnTo>
                    <a:pt x="0" y="49097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44911" cy="529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342045" y="3058986"/>
            <a:ext cx="3587707" cy="1864166"/>
            <a:chOff x="0" y="0"/>
            <a:chExt cx="944911" cy="4909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44911" cy="490974"/>
            </a:xfrm>
            <a:custGeom>
              <a:avLst/>
              <a:gdLst/>
              <a:ahLst/>
              <a:cxnLst/>
              <a:rect r="r" b="b" t="t" l="l"/>
              <a:pathLst>
                <a:path h="490974" w="944911">
                  <a:moveTo>
                    <a:pt x="0" y="0"/>
                  </a:moveTo>
                  <a:lnTo>
                    <a:pt x="944911" y="0"/>
                  </a:lnTo>
                  <a:lnTo>
                    <a:pt x="944911" y="490974"/>
                  </a:lnTo>
                  <a:lnTo>
                    <a:pt x="0" y="49097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44911" cy="529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316787" y="3058986"/>
            <a:ext cx="3587707" cy="1864166"/>
            <a:chOff x="0" y="0"/>
            <a:chExt cx="944911" cy="49097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44911" cy="490974"/>
            </a:xfrm>
            <a:custGeom>
              <a:avLst/>
              <a:gdLst/>
              <a:ahLst/>
              <a:cxnLst/>
              <a:rect r="r" b="b" t="t" l="l"/>
              <a:pathLst>
                <a:path h="490974" w="944911">
                  <a:moveTo>
                    <a:pt x="0" y="0"/>
                  </a:moveTo>
                  <a:lnTo>
                    <a:pt x="944911" y="0"/>
                  </a:lnTo>
                  <a:lnTo>
                    <a:pt x="944911" y="490974"/>
                  </a:lnTo>
                  <a:lnTo>
                    <a:pt x="0" y="49097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944911" cy="529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241651" y="2410035"/>
            <a:ext cx="257529" cy="658226"/>
            <a:chOff x="0" y="0"/>
            <a:chExt cx="343372" cy="87763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343372" cy="343372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087BB"/>
              </a:solidFill>
            </p:spPr>
          </p:sp>
        </p:grpSp>
        <p:sp>
          <p:nvSpPr>
            <p:cNvPr name="AutoShape 22" id="22"/>
            <p:cNvSpPr/>
            <p:nvPr/>
          </p:nvSpPr>
          <p:spPr>
            <a:xfrm flipH="true" flipV="true">
              <a:off x="171686" y="171686"/>
              <a:ext cx="0" cy="705949"/>
            </a:xfrm>
            <a:prstGeom prst="line">
              <a:avLst/>
            </a:prstGeom>
            <a:ln cap="flat" w="25400">
              <a:solidFill>
                <a:srgbClr val="3087BB"/>
              </a:solidFill>
              <a:prstDash val="sysDash"/>
              <a:headEnd type="none" len="sm" w="sm"/>
              <a:tailEnd type="none" len="sm" w="sm"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219504" y="2410035"/>
            <a:ext cx="257529" cy="658226"/>
            <a:chOff x="0" y="0"/>
            <a:chExt cx="343372" cy="877635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343372" cy="343372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087BB"/>
              </a:solidFill>
            </p:spPr>
          </p:sp>
        </p:grpSp>
        <p:sp>
          <p:nvSpPr>
            <p:cNvPr name="AutoShape 26" id="26"/>
            <p:cNvSpPr/>
            <p:nvPr/>
          </p:nvSpPr>
          <p:spPr>
            <a:xfrm flipH="true" flipV="true">
              <a:off x="171686" y="171686"/>
              <a:ext cx="0" cy="705949"/>
            </a:xfrm>
            <a:prstGeom prst="line">
              <a:avLst/>
            </a:prstGeom>
            <a:ln cap="flat" w="25400">
              <a:solidFill>
                <a:srgbClr val="3087BB"/>
              </a:solidFill>
              <a:prstDash val="sysDash"/>
              <a:headEnd type="none" len="sm" w="sm"/>
              <a:tailEnd type="none" len="sm" w="sm"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3197358" y="2410035"/>
            <a:ext cx="257529" cy="658226"/>
            <a:chOff x="0" y="0"/>
            <a:chExt cx="343372" cy="877635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343372" cy="343372"/>
              <a:chOff x="0" y="0"/>
              <a:chExt cx="6350000" cy="63500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087BB"/>
              </a:solidFill>
            </p:spPr>
          </p:sp>
        </p:grpSp>
        <p:sp>
          <p:nvSpPr>
            <p:cNvPr name="AutoShape 30" id="30"/>
            <p:cNvSpPr/>
            <p:nvPr/>
          </p:nvSpPr>
          <p:spPr>
            <a:xfrm flipH="true" flipV="true">
              <a:off x="171686" y="171686"/>
              <a:ext cx="0" cy="705949"/>
            </a:xfrm>
            <a:prstGeom prst="line">
              <a:avLst/>
            </a:prstGeom>
            <a:ln cap="flat" w="25400">
              <a:solidFill>
                <a:srgbClr val="3087BB"/>
              </a:solidFill>
              <a:prstDash val="sysDash"/>
              <a:headEnd type="none" len="sm" w="sm"/>
              <a:tailEnd type="none" len="sm" w="sm"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1263797" y="2410035"/>
            <a:ext cx="257529" cy="658226"/>
            <a:chOff x="0" y="0"/>
            <a:chExt cx="343372" cy="877635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343372" cy="343372"/>
              <a:chOff x="0" y="0"/>
              <a:chExt cx="6350000" cy="63500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087BB"/>
              </a:solidFill>
            </p:spPr>
          </p:sp>
        </p:grpSp>
        <p:sp>
          <p:nvSpPr>
            <p:cNvPr name="AutoShape 34" id="34"/>
            <p:cNvSpPr/>
            <p:nvPr/>
          </p:nvSpPr>
          <p:spPr>
            <a:xfrm flipH="true" flipV="true">
              <a:off x="171686" y="171686"/>
              <a:ext cx="0" cy="705949"/>
            </a:xfrm>
            <a:prstGeom prst="line">
              <a:avLst/>
            </a:prstGeom>
            <a:ln cap="flat" w="25400">
              <a:solidFill>
                <a:srgbClr val="3087BB"/>
              </a:solidFill>
              <a:prstDash val="sysDash"/>
              <a:headEnd type="none" len="sm" w="sm"/>
              <a:tailEnd type="none" len="sm" w="sm"/>
            </a:ln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1660385" y="5317013"/>
            <a:ext cx="2892205" cy="3162965"/>
          </a:xfrm>
          <a:custGeom>
            <a:avLst/>
            <a:gdLst/>
            <a:ahLst/>
            <a:cxnLst/>
            <a:rect r="r" b="b" t="t" l="l"/>
            <a:pathLst>
              <a:path h="3162965" w="2892205">
                <a:moveTo>
                  <a:pt x="0" y="0"/>
                </a:moveTo>
                <a:lnTo>
                  <a:pt x="2892205" y="0"/>
                </a:lnTo>
                <a:lnTo>
                  <a:pt x="2892205" y="3162964"/>
                </a:lnTo>
                <a:lnTo>
                  <a:pt x="0" y="3162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4190262" y="5632136"/>
            <a:ext cx="1861446" cy="1115693"/>
          </a:xfrm>
          <a:custGeom>
            <a:avLst/>
            <a:gdLst/>
            <a:ahLst/>
            <a:cxnLst/>
            <a:rect r="r" b="b" t="t" l="l"/>
            <a:pathLst>
              <a:path h="1115693" w="1861446">
                <a:moveTo>
                  <a:pt x="0" y="0"/>
                </a:moveTo>
                <a:lnTo>
                  <a:pt x="1861446" y="0"/>
                </a:lnTo>
                <a:lnTo>
                  <a:pt x="1861446" y="1115693"/>
                </a:lnTo>
                <a:lnTo>
                  <a:pt x="0" y="111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028700" y="903511"/>
            <a:ext cx="516573" cy="487028"/>
            <a:chOff x="0" y="0"/>
            <a:chExt cx="136052" cy="12827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36052" cy="128271"/>
            </a:xfrm>
            <a:custGeom>
              <a:avLst/>
              <a:gdLst/>
              <a:ahLst/>
              <a:cxnLst/>
              <a:rect r="r" b="b" t="t" l="l"/>
              <a:pathLst>
                <a:path h="128271" w="136052">
                  <a:moveTo>
                    <a:pt x="0" y="0"/>
                  </a:moveTo>
                  <a:lnTo>
                    <a:pt x="136052" y="0"/>
                  </a:lnTo>
                  <a:lnTo>
                    <a:pt x="136052" y="128271"/>
                  </a:lnTo>
                  <a:lnTo>
                    <a:pt x="0" y="128271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36052" cy="166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5313958" y="5698013"/>
            <a:ext cx="3570741" cy="1505282"/>
          </a:xfrm>
          <a:custGeom>
            <a:avLst/>
            <a:gdLst/>
            <a:ahLst/>
            <a:cxnLst/>
            <a:rect r="r" b="b" t="t" l="l"/>
            <a:pathLst>
              <a:path h="1505282" w="3570741">
                <a:moveTo>
                  <a:pt x="0" y="0"/>
                </a:moveTo>
                <a:lnTo>
                  <a:pt x="3570741" y="0"/>
                </a:lnTo>
                <a:lnTo>
                  <a:pt x="3570741" y="1505282"/>
                </a:lnTo>
                <a:lnTo>
                  <a:pt x="0" y="1505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9987" t="-598232" r="-237963" b="-753452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0420442" y="5085077"/>
            <a:ext cx="1589007" cy="1813417"/>
          </a:xfrm>
          <a:custGeom>
            <a:avLst/>
            <a:gdLst/>
            <a:ahLst/>
            <a:cxnLst/>
            <a:rect r="r" b="b" t="t" l="l"/>
            <a:pathLst>
              <a:path h="1813417" w="1589007">
                <a:moveTo>
                  <a:pt x="0" y="0"/>
                </a:moveTo>
                <a:lnTo>
                  <a:pt x="1589007" y="0"/>
                </a:lnTo>
                <a:lnTo>
                  <a:pt x="1589007" y="1813418"/>
                </a:lnTo>
                <a:lnTo>
                  <a:pt x="0" y="1813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0284920" y="5334243"/>
            <a:ext cx="1834999" cy="1303727"/>
          </a:xfrm>
          <a:custGeom>
            <a:avLst/>
            <a:gdLst/>
            <a:ahLst/>
            <a:cxnLst/>
            <a:rect r="r" b="b" t="t" l="l"/>
            <a:pathLst>
              <a:path h="1303727" w="1834999">
                <a:moveTo>
                  <a:pt x="0" y="0"/>
                </a:moveTo>
                <a:lnTo>
                  <a:pt x="1834999" y="0"/>
                </a:lnTo>
                <a:lnTo>
                  <a:pt x="1834999" y="1303727"/>
                </a:lnTo>
                <a:lnTo>
                  <a:pt x="0" y="13037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0420442" y="7044161"/>
            <a:ext cx="1615534" cy="1920773"/>
          </a:xfrm>
          <a:custGeom>
            <a:avLst/>
            <a:gdLst/>
            <a:ahLst/>
            <a:cxnLst/>
            <a:rect r="r" b="b" t="t" l="l"/>
            <a:pathLst>
              <a:path h="1920773" w="1615534">
                <a:moveTo>
                  <a:pt x="0" y="0"/>
                </a:moveTo>
                <a:lnTo>
                  <a:pt x="1615533" y="0"/>
                </a:lnTo>
                <a:lnTo>
                  <a:pt x="1615533" y="1920773"/>
                </a:lnTo>
                <a:lnTo>
                  <a:pt x="0" y="19207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4284134" y="7115516"/>
            <a:ext cx="1673702" cy="1673702"/>
          </a:xfrm>
          <a:custGeom>
            <a:avLst/>
            <a:gdLst/>
            <a:ahLst/>
            <a:cxnLst/>
            <a:rect r="r" b="b" t="t" l="l"/>
            <a:pathLst>
              <a:path h="1673702" w="1673702">
                <a:moveTo>
                  <a:pt x="0" y="0"/>
                </a:moveTo>
                <a:lnTo>
                  <a:pt x="1673702" y="0"/>
                </a:lnTo>
                <a:lnTo>
                  <a:pt x="1673702" y="1673702"/>
                </a:lnTo>
                <a:lnTo>
                  <a:pt x="0" y="1673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4134460" y="6189983"/>
            <a:ext cx="1973051" cy="1401810"/>
          </a:xfrm>
          <a:custGeom>
            <a:avLst/>
            <a:gdLst/>
            <a:ahLst/>
            <a:cxnLst/>
            <a:rect r="r" b="b" t="t" l="l"/>
            <a:pathLst>
              <a:path h="1401810" w="1973051">
                <a:moveTo>
                  <a:pt x="0" y="0"/>
                </a:moveTo>
                <a:lnTo>
                  <a:pt x="1973050" y="0"/>
                </a:lnTo>
                <a:lnTo>
                  <a:pt x="1973050" y="1401810"/>
                </a:lnTo>
                <a:lnTo>
                  <a:pt x="0" y="14018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5313958" y="1859531"/>
            <a:ext cx="2561796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1"/>
                </a:solidFill>
                <a:ea typeface="210 밀레니얼 Light"/>
              </a:rPr>
              <a:t>보드 성능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209341" y="1859531"/>
            <a:ext cx="2151159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210 밀레니얼 Light"/>
              </a:rPr>
              <a:t>트래커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257700" y="1859531"/>
            <a:ext cx="1539132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ea typeface="210 밀레니얼 Light"/>
              </a:rPr>
              <a:t>하드웨어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393602" y="3378832"/>
            <a:ext cx="3411452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1"/>
                </a:solidFill>
                <a:ea typeface="210 밀레니얼 Light"/>
              </a:rPr>
              <a:t>과도한 메모리 사용</a:t>
            </a:r>
          </a:p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1"/>
                </a:solidFill>
                <a:latin typeface="210 밀레니얼 Light"/>
                <a:ea typeface="210 밀레니얼 Light"/>
              </a:rPr>
              <a:t>낮은 FPS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345535" y="3378832"/>
            <a:ext cx="3411452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210 밀레니얼 Light"/>
              </a:rPr>
              <a:t>데이터 포맷 호환 문제</a:t>
            </a:r>
          </a:p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210 밀레니얼 Light"/>
              </a:rPr>
              <a:t>적합한 추적기 탐색 지연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339327" y="3378832"/>
            <a:ext cx="3411452" cy="1153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087BB"/>
                </a:solidFill>
                <a:ea typeface="210 밀레니얼 Light"/>
              </a:rPr>
              <a:t>마이크 성능 문제</a:t>
            </a:r>
          </a:p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087BB"/>
                </a:solidFill>
                <a:ea typeface="210 밀레니얼 Light"/>
              </a:rPr>
              <a:t>내구성 부족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92561" y="1859531"/>
            <a:ext cx="2561796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1"/>
                </a:solidFill>
                <a:ea typeface="210 밀레니얼 Light"/>
              </a:rPr>
              <a:t>모델 선택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414866" y="3378832"/>
            <a:ext cx="3411452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1"/>
                </a:solidFill>
                <a:ea typeface="210 밀레니얼 Light"/>
              </a:rPr>
              <a:t>낮은 인식률</a:t>
            </a:r>
          </a:p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1"/>
                </a:solidFill>
                <a:latin typeface="210 밀레니얼 Light"/>
                <a:ea typeface="210 밀레니얼 Light"/>
              </a:rPr>
              <a:t>느린 inference time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667044" y="1038225"/>
            <a:ext cx="3047037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"/>
              </a:rPr>
              <a:t>Project Issue</a:t>
            </a:r>
            <a:r>
              <a:rPr lang="en-US" sz="2400">
                <a:solidFill>
                  <a:srgbClr val="1D2A3A"/>
                </a:solidFill>
                <a:latin typeface="210 밀레니얼"/>
              </a:rPr>
              <a:t> 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697065" y="1038225"/>
            <a:ext cx="1179843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 Light"/>
              </a:rPr>
              <a:t>05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19/ 30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246139" y="990600"/>
            <a:ext cx="4013161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087BB"/>
                </a:solidFill>
                <a:latin typeface="210 밀레니얼"/>
              </a:rPr>
              <a:t>DTS (Drone Tracking System)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90018" cy="23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3988132" y="4891831"/>
            <a:ext cx="0" cy="2587108"/>
          </a:xfrm>
          <a:prstGeom prst="line">
            <a:avLst/>
          </a:prstGeom>
          <a:ln cap="flat" w="3810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563561" y="4187554"/>
            <a:ext cx="849143" cy="704277"/>
            <a:chOff x="0" y="0"/>
            <a:chExt cx="223643" cy="1854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23643" cy="214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563561" y="5284683"/>
            <a:ext cx="849143" cy="704277"/>
            <a:chOff x="0" y="0"/>
            <a:chExt cx="223643" cy="1854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23643" cy="214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563561" y="7478939"/>
            <a:ext cx="849143" cy="704277"/>
            <a:chOff x="0" y="0"/>
            <a:chExt cx="223643" cy="1854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23643" cy="214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342578" y="2298954"/>
            <a:ext cx="5602845" cy="1085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ea typeface="210 밀레니얼"/>
              </a:rPr>
              <a:t>목 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24609" y="4369374"/>
            <a:ext cx="3886339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ea typeface="210 밀레니얼"/>
              </a:rPr>
              <a:t>프로젝트 개요 및 소개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98211" y="4369226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98215" y="5436796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02752" y="6534073"/>
            <a:ext cx="3886334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ea typeface="210 밀레니얼"/>
              </a:rPr>
              <a:t>프로젝트 수행 절차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40915" y="4397784"/>
            <a:ext cx="3886330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ea typeface="210 밀레니얼"/>
              </a:rPr>
              <a:t>개발 진행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40911" y="5972385"/>
            <a:ext cx="3886334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ea typeface="210 밀레니얼"/>
              </a:rPr>
              <a:t>시연 및 결과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40915" y="7631127"/>
            <a:ext cx="3886330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ea typeface="210 밀레니얼"/>
              </a:rPr>
              <a:t>고찰</a:t>
            </a:r>
          </a:p>
        </p:txBody>
      </p:sp>
      <p:sp>
        <p:nvSpPr>
          <p:cNvPr name="AutoShape 23" id="23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2555745" y="981429"/>
            <a:ext cx="4376532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밀레니얼"/>
                <a:ea typeface="210 밀레니얼"/>
              </a:rPr>
              <a:t>인텔 엣지 AI 실무 프로젝트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5723" y="981429"/>
            <a:ext cx="4615258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밀레니얼"/>
                <a:ea typeface="210 밀레니얼"/>
              </a:rPr>
              <a:t>인텔 AI SW 아카데미 4기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824609" y="5436796"/>
            <a:ext cx="3842620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ea typeface="210 밀레니얼"/>
              </a:rPr>
              <a:t>팀 구성 및 개발 환경</a:t>
            </a:r>
          </a:p>
        </p:txBody>
      </p:sp>
      <p:sp>
        <p:nvSpPr>
          <p:cNvPr name="AutoShape 27" id="27"/>
          <p:cNvSpPr/>
          <p:nvPr/>
        </p:nvSpPr>
        <p:spPr>
          <a:xfrm>
            <a:off x="9960862" y="4888397"/>
            <a:ext cx="15496" cy="2590542"/>
          </a:xfrm>
          <a:prstGeom prst="line">
            <a:avLst/>
          </a:prstGeom>
          <a:ln cap="flat" w="3810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9536291" y="4184121"/>
            <a:ext cx="849143" cy="704277"/>
            <a:chOff x="0" y="0"/>
            <a:chExt cx="223643" cy="1854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223643" cy="214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536291" y="5831530"/>
            <a:ext cx="849143" cy="704277"/>
            <a:chOff x="0" y="0"/>
            <a:chExt cx="223643" cy="18548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223643" cy="214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551787" y="7478939"/>
            <a:ext cx="849143" cy="704277"/>
            <a:chOff x="0" y="0"/>
            <a:chExt cx="223643" cy="18548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223643" cy="214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9370941" y="4336308"/>
            <a:ext cx="1179843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</a:rPr>
              <a:t>05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370941" y="5972385"/>
            <a:ext cx="1179843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</a:rPr>
              <a:t>06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386437" y="7631127"/>
            <a:ext cx="1210827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</a:rPr>
              <a:t>07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3579057" y="6381811"/>
            <a:ext cx="849143" cy="704277"/>
            <a:chOff x="0" y="0"/>
            <a:chExt cx="223643" cy="18548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223643" cy="214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3382719" y="6533924"/>
            <a:ext cx="121082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</a:rPr>
              <a:t>03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398215" y="7631127"/>
            <a:ext cx="1210827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</a:rPr>
              <a:t>04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780895" y="7631127"/>
            <a:ext cx="3886334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ea typeface="210 밀레니얼"/>
              </a:rPr>
              <a:t>시스템 구성도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2/ 30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0018" cy="2391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037304" y="6257930"/>
            <a:ext cx="6141889" cy="2337439"/>
          </a:xfrm>
          <a:custGeom>
            <a:avLst/>
            <a:gdLst/>
            <a:ahLst/>
            <a:cxnLst/>
            <a:rect r="r" b="b" t="t" l="l"/>
            <a:pathLst>
              <a:path h="2337439" w="6141889">
                <a:moveTo>
                  <a:pt x="0" y="0"/>
                </a:moveTo>
                <a:lnTo>
                  <a:pt x="6141889" y="0"/>
                </a:lnTo>
                <a:lnTo>
                  <a:pt x="6141889" y="2337439"/>
                </a:lnTo>
                <a:lnTo>
                  <a:pt x="0" y="2337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83510" y="2872313"/>
            <a:ext cx="2896984" cy="579397"/>
          </a:xfrm>
          <a:custGeom>
            <a:avLst/>
            <a:gdLst/>
            <a:ahLst/>
            <a:cxnLst/>
            <a:rect r="r" b="b" t="t" l="l"/>
            <a:pathLst>
              <a:path h="579397" w="2896984">
                <a:moveTo>
                  <a:pt x="0" y="0"/>
                </a:moveTo>
                <a:lnTo>
                  <a:pt x="2896984" y="0"/>
                </a:lnTo>
                <a:lnTo>
                  <a:pt x="2896984" y="579396"/>
                </a:lnTo>
                <a:lnTo>
                  <a:pt x="0" y="579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51802" y="2581623"/>
            <a:ext cx="8238477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210 밀레니얼 Light"/>
              </a:rPr>
              <a:t>1) </a:t>
            </a:r>
            <a:r>
              <a:rPr lang="en-US" sz="2100">
                <a:solidFill>
                  <a:srgbClr val="1D2A3A"/>
                </a:solidFill>
                <a:ea typeface="210 밀레니얼 Light"/>
              </a:rPr>
              <a:t>데이터 수집</a:t>
            </a:r>
            <a:r>
              <a:rPr lang="en-US" sz="2100">
                <a:solidFill>
                  <a:srgbClr val="1D2A3A"/>
                </a:solidFill>
                <a:latin typeface="210 밀레니얼 Light"/>
              </a:rPr>
              <a:t>    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210 밀레니얼 Light"/>
              </a:rPr>
              <a:t>     Roboflow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210 밀레니얼 Light"/>
              </a:rPr>
              <a:t>     </a:t>
            </a:r>
            <a:r>
              <a:rPr lang="en-US" sz="2100">
                <a:solidFill>
                  <a:srgbClr val="3087BB"/>
                </a:solidFill>
                <a:latin typeface="210 밀레니얼 Light"/>
                <a:ea typeface="210 밀레니얼 Light"/>
              </a:rPr>
              <a:t>444장</a:t>
            </a:r>
            <a:r>
              <a:rPr lang="en-US" sz="2100">
                <a:solidFill>
                  <a:srgbClr val="000000"/>
                </a:solidFill>
                <a:ea typeface="210 밀레니얼 Light"/>
              </a:rPr>
              <a:t>의 공유 데이터셋 드론 이미지 사용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210 밀레니얼 Light"/>
                <a:ea typeface="210 밀레니얼 Light"/>
              </a:rPr>
              <a:t>2) 모델 학습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210 밀레니얼 Light"/>
                <a:ea typeface="210 밀레니얼 Light"/>
              </a:rPr>
              <a:t>     OTX - Object Detection 모델 중 </a:t>
            </a:r>
            <a:r>
              <a:rPr lang="en-US" sz="2100">
                <a:solidFill>
                  <a:srgbClr val="3087BB"/>
                </a:solidFill>
                <a:latin typeface="210 밀레니얼 Light"/>
              </a:rPr>
              <a:t>MobileNetV2</a:t>
            </a:r>
            <a:r>
              <a:rPr lang="en-US" sz="2100">
                <a:solidFill>
                  <a:srgbClr val="000000"/>
                </a:solidFill>
                <a:latin typeface="210 밀레니얼 Light"/>
                <a:ea typeface="210 밀레니얼 Light"/>
              </a:rPr>
              <a:t> 모델 사용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210 밀레니얼 Light"/>
                <a:ea typeface="210 밀레니얼 Light"/>
              </a:rPr>
              <a:t>     Datumaro를 활용, COCO Json파일을 변환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210 밀레니얼 Light"/>
                <a:ea typeface="210 밀레니얼 Light"/>
              </a:rPr>
              <a:t>     OTX에서 모델 빌드, 학습, 평가, 추출, 최적화, 배포 과정 진행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161115" y="2705589"/>
            <a:ext cx="1383204" cy="456422"/>
          </a:xfrm>
          <a:custGeom>
            <a:avLst/>
            <a:gdLst/>
            <a:ahLst/>
            <a:cxnLst/>
            <a:rect r="r" b="b" t="t" l="l"/>
            <a:pathLst>
              <a:path h="456422" w="1383204">
                <a:moveTo>
                  <a:pt x="0" y="0"/>
                </a:moveTo>
                <a:lnTo>
                  <a:pt x="1383204" y="0"/>
                </a:lnTo>
                <a:lnTo>
                  <a:pt x="1383204" y="456422"/>
                </a:lnTo>
                <a:lnTo>
                  <a:pt x="0" y="456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20" t="0" r="-512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72681" y="4718534"/>
            <a:ext cx="2896984" cy="579397"/>
          </a:xfrm>
          <a:custGeom>
            <a:avLst/>
            <a:gdLst/>
            <a:ahLst/>
            <a:cxnLst/>
            <a:rect r="r" b="b" t="t" l="l"/>
            <a:pathLst>
              <a:path h="579397" w="2896984">
                <a:moveTo>
                  <a:pt x="0" y="0"/>
                </a:moveTo>
                <a:lnTo>
                  <a:pt x="2896984" y="0"/>
                </a:lnTo>
                <a:lnTo>
                  <a:pt x="2896984" y="579397"/>
                </a:lnTo>
                <a:lnTo>
                  <a:pt x="0" y="57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42295" y="5635232"/>
            <a:ext cx="2673920" cy="2345833"/>
          </a:xfrm>
          <a:custGeom>
            <a:avLst/>
            <a:gdLst/>
            <a:ahLst/>
            <a:cxnLst/>
            <a:rect r="r" b="b" t="t" l="l"/>
            <a:pathLst>
              <a:path h="2345833" w="2673920">
                <a:moveTo>
                  <a:pt x="0" y="0"/>
                </a:moveTo>
                <a:lnTo>
                  <a:pt x="2673920" y="0"/>
                </a:lnTo>
                <a:lnTo>
                  <a:pt x="2673920" y="2345833"/>
                </a:lnTo>
                <a:lnTo>
                  <a:pt x="0" y="2345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63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20163" y="5572900"/>
            <a:ext cx="2202019" cy="2408166"/>
          </a:xfrm>
          <a:custGeom>
            <a:avLst/>
            <a:gdLst/>
            <a:ahLst/>
            <a:cxnLst/>
            <a:rect r="r" b="b" t="t" l="l"/>
            <a:pathLst>
              <a:path h="2408166" w="2202019">
                <a:moveTo>
                  <a:pt x="0" y="0"/>
                </a:moveTo>
                <a:lnTo>
                  <a:pt x="2202019" y="0"/>
                </a:lnTo>
                <a:lnTo>
                  <a:pt x="2202019" y="2408165"/>
                </a:lnTo>
                <a:lnTo>
                  <a:pt x="0" y="24081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02809" y="6735172"/>
            <a:ext cx="1363287" cy="272657"/>
          </a:xfrm>
          <a:custGeom>
            <a:avLst/>
            <a:gdLst/>
            <a:ahLst/>
            <a:cxnLst/>
            <a:rect r="r" b="b" t="t" l="l"/>
            <a:pathLst>
              <a:path h="272657" w="1363287">
                <a:moveTo>
                  <a:pt x="0" y="0"/>
                </a:moveTo>
                <a:lnTo>
                  <a:pt x="1363286" y="0"/>
                </a:lnTo>
                <a:lnTo>
                  <a:pt x="1363286" y="272658"/>
                </a:lnTo>
                <a:lnTo>
                  <a:pt x="0" y="2726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037304" y="5681058"/>
            <a:ext cx="4601402" cy="419709"/>
          </a:xfrm>
          <a:custGeom>
            <a:avLst/>
            <a:gdLst/>
            <a:ahLst/>
            <a:cxnLst/>
            <a:rect r="r" b="b" t="t" l="l"/>
            <a:pathLst>
              <a:path h="419709" w="4601402">
                <a:moveTo>
                  <a:pt x="0" y="0"/>
                </a:moveTo>
                <a:lnTo>
                  <a:pt x="4601402" y="0"/>
                </a:lnTo>
                <a:lnTo>
                  <a:pt x="4601402" y="419710"/>
                </a:lnTo>
                <a:lnTo>
                  <a:pt x="0" y="4197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75236" y="8122004"/>
            <a:ext cx="1216549" cy="384872"/>
          </a:xfrm>
          <a:custGeom>
            <a:avLst/>
            <a:gdLst/>
            <a:ahLst/>
            <a:cxnLst/>
            <a:rect r="r" b="b" t="t" l="l"/>
            <a:pathLst>
              <a:path h="384872" w="1216549">
                <a:moveTo>
                  <a:pt x="0" y="0"/>
                </a:moveTo>
                <a:lnTo>
                  <a:pt x="1216548" y="0"/>
                </a:lnTo>
                <a:lnTo>
                  <a:pt x="1216548" y="384872"/>
                </a:lnTo>
                <a:lnTo>
                  <a:pt x="0" y="3848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77132" y="2006948"/>
            <a:ext cx="2260396" cy="39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3087BB"/>
                </a:solidFill>
                <a:latin typeface="210 밀레니얼"/>
                <a:ea typeface="210 밀레니얼"/>
              </a:rPr>
              <a:t> 모델 선택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86245" y="2895700"/>
            <a:ext cx="483400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3087BB"/>
                </a:solidFill>
                <a:latin typeface="210 밀레니얼 Light"/>
                <a:ea typeface="210 밀레니얼 Light"/>
              </a:rPr>
              <a:t>982장</a:t>
            </a:r>
            <a:r>
              <a:rPr lang="en-US" sz="2100">
                <a:solidFill>
                  <a:srgbClr val="000000"/>
                </a:solidFill>
                <a:latin typeface="210 밀레니얼 Light"/>
                <a:ea typeface="210 밀레니얼 Light"/>
              </a:rPr>
              <a:t>의 Roboflow 공유 데이터셋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ea typeface="210 밀레니얼 Light"/>
              </a:rPr>
              <a:t>드론 이미지로 교체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62814" y="2230542"/>
            <a:ext cx="335778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087BB"/>
                </a:solidFill>
                <a:ea typeface="210 밀레니얼"/>
              </a:rPr>
              <a:t>드론 데이터셋 확장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52754" y="4607585"/>
            <a:ext cx="3903983" cy="727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210 밀레니얼 Light"/>
                <a:ea typeface="210 밀레니얼 Light"/>
              </a:rPr>
              <a:t> MobileNetV2보다 성능이 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ea typeface="210 밀레니얼 Light"/>
              </a:rPr>
              <a:t>가장 높은 </a:t>
            </a:r>
            <a:r>
              <a:rPr lang="en-US" sz="2100">
                <a:solidFill>
                  <a:srgbClr val="3087BB"/>
                </a:solidFill>
                <a:latin typeface="210 밀레니얼 Light"/>
              </a:rPr>
              <a:t>YOLOX-X</a:t>
            </a:r>
            <a:r>
              <a:rPr lang="en-US" sz="2100">
                <a:solidFill>
                  <a:srgbClr val="000000"/>
                </a:solidFill>
                <a:ea typeface="210 밀레니얼 Light"/>
              </a:rPr>
              <a:t>로 변경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83193" y="4296296"/>
            <a:ext cx="3357786" cy="38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087BB"/>
                </a:solidFill>
                <a:ea typeface="210 밀레니얼"/>
              </a:rPr>
              <a:t>모델 변경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90279" y="8276340"/>
            <a:ext cx="6625936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D2A3A"/>
                </a:solidFill>
                <a:latin typeface="210 밀레니얼 Light"/>
                <a:ea typeface="210 밀레니얼 Light"/>
              </a:rPr>
              <a:t>드론 객체 인식의 accuracy가 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D2A3A"/>
                </a:solidFill>
                <a:latin typeface="210 밀레니얼 Light"/>
                <a:ea typeface="210 밀레니얼 Light"/>
              </a:rPr>
              <a:t>0.57에서 0.89로 향상된 것을 확인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4761695" y="5635124"/>
            <a:ext cx="1154353" cy="365195"/>
          </a:xfrm>
          <a:custGeom>
            <a:avLst/>
            <a:gdLst/>
            <a:ahLst/>
            <a:cxnLst/>
            <a:rect r="r" b="b" t="t" l="l"/>
            <a:pathLst>
              <a:path h="365195" w="1154353">
                <a:moveTo>
                  <a:pt x="0" y="0"/>
                </a:moveTo>
                <a:lnTo>
                  <a:pt x="1154353" y="0"/>
                </a:lnTo>
                <a:lnTo>
                  <a:pt x="1154353" y="365196"/>
                </a:lnTo>
                <a:lnTo>
                  <a:pt x="0" y="3651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168141" y="6767518"/>
            <a:ext cx="1379733" cy="436497"/>
          </a:xfrm>
          <a:custGeom>
            <a:avLst/>
            <a:gdLst/>
            <a:ahLst/>
            <a:cxnLst/>
            <a:rect r="r" b="b" t="t" l="l"/>
            <a:pathLst>
              <a:path h="436497" w="1379733">
                <a:moveTo>
                  <a:pt x="0" y="0"/>
                </a:moveTo>
                <a:lnTo>
                  <a:pt x="1379733" y="0"/>
                </a:lnTo>
                <a:lnTo>
                  <a:pt x="1379733" y="436497"/>
                </a:lnTo>
                <a:lnTo>
                  <a:pt x="0" y="436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028700" y="903511"/>
            <a:ext cx="516573" cy="487028"/>
            <a:chOff x="0" y="0"/>
            <a:chExt cx="136052" cy="12827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6052" cy="128271"/>
            </a:xfrm>
            <a:custGeom>
              <a:avLst/>
              <a:gdLst/>
              <a:ahLst/>
              <a:cxnLst/>
              <a:rect r="r" b="b" t="t" l="l"/>
              <a:pathLst>
                <a:path h="128271" w="136052">
                  <a:moveTo>
                    <a:pt x="0" y="0"/>
                  </a:moveTo>
                  <a:lnTo>
                    <a:pt x="136052" y="0"/>
                  </a:lnTo>
                  <a:lnTo>
                    <a:pt x="136052" y="128271"/>
                  </a:lnTo>
                  <a:lnTo>
                    <a:pt x="0" y="128271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36052" cy="166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667044" y="1038169"/>
            <a:ext cx="3047037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ea typeface="210 밀레니얼"/>
              </a:rPr>
              <a:t>개발 진행 과정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97065" y="1038225"/>
            <a:ext cx="1179843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 Light"/>
              </a:rPr>
              <a:t>05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20/ 30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46139" y="990600"/>
            <a:ext cx="4013161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087BB"/>
                </a:solidFill>
                <a:latin typeface="210 밀레니얼"/>
              </a:rPr>
              <a:t>DTS (Drone Tracking System)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90018" cy="23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787522" y="6949211"/>
            <a:ext cx="4521631" cy="1771488"/>
          </a:xfrm>
          <a:custGeom>
            <a:avLst/>
            <a:gdLst/>
            <a:ahLst/>
            <a:cxnLst/>
            <a:rect r="r" b="b" t="t" l="l"/>
            <a:pathLst>
              <a:path h="1771488" w="4521631">
                <a:moveTo>
                  <a:pt x="0" y="0"/>
                </a:moveTo>
                <a:lnTo>
                  <a:pt x="4521631" y="0"/>
                </a:lnTo>
                <a:lnTo>
                  <a:pt x="4521631" y="1771489"/>
                </a:lnTo>
                <a:lnTo>
                  <a:pt x="0" y="1771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5273" y="5212191"/>
            <a:ext cx="7006128" cy="1243193"/>
          </a:xfrm>
          <a:custGeom>
            <a:avLst/>
            <a:gdLst/>
            <a:ahLst/>
            <a:cxnLst/>
            <a:rect r="r" b="b" t="t" l="l"/>
            <a:pathLst>
              <a:path h="1243193" w="7006128">
                <a:moveTo>
                  <a:pt x="0" y="0"/>
                </a:moveTo>
                <a:lnTo>
                  <a:pt x="7006128" y="0"/>
                </a:lnTo>
                <a:lnTo>
                  <a:pt x="7006128" y="1243193"/>
                </a:lnTo>
                <a:lnTo>
                  <a:pt x="0" y="124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51094" y="3828353"/>
            <a:ext cx="3768701" cy="2327082"/>
          </a:xfrm>
          <a:custGeom>
            <a:avLst/>
            <a:gdLst/>
            <a:ahLst/>
            <a:cxnLst/>
            <a:rect r="r" b="b" t="t" l="l"/>
            <a:pathLst>
              <a:path h="2327082" w="3768701">
                <a:moveTo>
                  <a:pt x="0" y="0"/>
                </a:moveTo>
                <a:lnTo>
                  <a:pt x="3768700" y="0"/>
                </a:lnTo>
                <a:lnTo>
                  <a:pt x="3768700" y="2327082"/>
                </a:lnTo>
                <a:lnTo>
                  <a:pt x="0" y="2327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1348" t="-285763" r="-157464" b="-36925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90599" y="3828353"/>
            <a:ext cx="3768701" cy="2292421"/>
          </a:xfrm>
          <a:custGeom>
            <a:avLst/>
            <a:gdLst/>
            <a:ahLst/>
            <a:cxnLst/>
            <a:rect r="r" b="b" t="t" l="l"/>
            <a:pathLst>
              <a:path h="2292421" w="3768701">
                <a:moveTo>
                  <a:pt x="0" y="0"/>
                </a:moveTo>
                <a:lnTo>
                  <a:pt x="3768701" y="0"/>
                </a:lnTo>
                <a:lnTo>
                  <a:pt x="3768701" y="2292421"/>
                </a:lnTo>
                <a:lnTo>
                  <a:pt x="0" y="2292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5118" t="-281974" r="-152075" b="-36447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6291" y="1903302"/>
            <a:ext cx="2435549" cy="39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087BB"/>
                </a:solidFill>
                <a:latin typeface="210 밀레니얼"/>
                <a:ea typeface="210 밀레니얼"/>
              </a:rPr>
              <a:t>2. 보드 성능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1798" y="2461319"/>
            <a:ext cx="6753078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210 밀레니얼 Light"/>
                <a:ea typeface="210 밀레니얼 Light"/>
              </a:rPr>
              <a:t>1) 모델의 부동 소수점 표현을 </a:t>
            </a:r>
            <a:r>
              <a:rPr lang="en-US" sz="2100">
                <a:solidFill>
                  <a:srgbClr val="3087BB"/>
                </a:solidFill>
                <a:latin typeface="210 밀레니얼 Light"/>
                <a:ea typeface="210 밀레니얼 Light"/>
              </a:rPr>
              <a:t>FP32에서 FP16</a:t>
            </a:r>
            <a:r>
              <a:rPr lang="en-US" sz="2100">
                <a:solidFill>
                  <a:srgbClr val="000000"/>
                </a:solidFill>
                <a:ea typeface="210 밀레니얼 Light"/>
              </a:rPr>
              <a:t>으로 전환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210 밀레니얼 Light"/>
              </a:rPr>
              <a:t>2) input size</a:t>
            </a:r>
            <a:r>
              <a:rPr lang="en-US" sz="2100">
                <a:solidFill>
                  <a:srgbClr val="3087BB"/>
                </a:solidFill>
                <a:latin typeface="210 밀레니얼 Light"/>
              </a:rPr>
              <a:t> 384x384 &gt; 256x256</a:t>
            </a:r>
            <a:r>
              <a:rPr lang="en-US" sz="2100">
                <a:solidFill>
                  <a:srgbClr val="000000"/>
                </a:solidFill>
                <a:ea typeface="210 밀레니얼 Light"/>
              </a:rPr>
              <a:t>으로 수정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210 밀레니얼 Light"/>
                <a:ea typeface="210 밀레니얼 Light"/>
              </a:rPr>
              <a:t>3) OpenVINO의 </a:t>
            </a:r>
            <a:r>
              <a:rPr lang="en-US" sz="2100">
                <a:solidFill>
                  <a:srgbClr val="3087BB"/>
                </a:solidFill>
                <a:latin typeface="210 밀레니얼 Light"/>
                <a:ea typeface="210 밀레니얼 Light"/>
              </a:rPr>
              <a:t>비동기 실행(Async)</a:t>
            </a:r>
            <a:r>
              <a:rPr lang="en-US" sz="2100">
                <a:solidFill>
                  <a:srgbClr val="000000"/>
                </a:solidFill>
                <a:latin typeface="210 밀레니얼 Light"/>
                <a:ea typeface="210 밀레니얼 Light"/>
              </a:rPr>
              <a:t> 모드를 사용하여 여러 프레임 동시 처리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99904" y="6485001"/>
            <a:ext cx="3496867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D2A3A"/>
                </a:solidFill>
                <a:latin typeface="210 밀레니얼"/>
                <a:ea typeface="210 밀레니얼"/>
              </a:rPr>
              <a:t>Sync 사용 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39798" y="8900049"/>
            <a:ext cx="4217079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D2A3A"/>
                </a:solidFill>
                <a:latin typeface="210 밀레니얼"/>
                <a:ea typeface="210 밀레니얼"/>
              </a:rPr>
              <a:t>Async 사용 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91800" y="2199135"/>
            <a:ext cx="5775973" cy="123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D2A3A"/>
                </a:solidFill>
                <a:latin typeface="210 밀레니얼 Light"/>
                <a:ea typeface="210 밀레니얼 Light"/>
              </a:rPr>
              <a:t>10번의 테스트로 평균값을 추출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D2A3A"/>
                </a:solidFill>
                <a:latin typeface="210 밀레니얼 Light"/>
                <a:ea typeface="210 밀레니얼 Light"/>
              </a:rPr>
              <a:t>FPS가 4.3에서 4.76으로</a:t>
            </a:r>
            <a:r>
              <a:rPr lang="en-US" sz="2400">
                <a:solidFill>
                  <a:srgbClr val="000000"/>
                </a:solidFill>
                <a:latin typeface="210 밀레니얼 Light"/>
              </a:rPr>
              <a:t> </a:t>
            </a:r>
            <a:r>
              <a:rPr lang="en-US" sz="2400">
                <a:solidFill>
                  <a:srgbClr val="3087BB"/>
                </a:solidFill>
                <a:latin typeface="210 밀레니얼 Light"/>
                <a:ea typeface="210 밀레니얼 Light"/>
              </a:rPr>
              <a:t>10.70% 증가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91800" y="6799616"/>
            <a:ext cx="5775973" cy="123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D2A3A"/>
                </a:solidFill>
                <a:latin typeface="210 밀레니얼 Light"/>
                <a:ea typeface="210 밀레니얼 Light"/>
              </a:rPr>
              <a:t>CPU 사용량</a:t>
            </a:r>
            <a:r>
              <a:rPr lang="en-US" sz="2400">
                <a:solidFill>
                  <a:srgbClr val="000000"/>
                </a:solidFill>
                <a:latin typeface="210 밀레니얼 Light"/>
              </a:rPr>
              <a:t> </a:t>
            </a:r>
            <a:r>
              <a:rPr lang="en-US" sz="2400">
                <a:solidFill>
                  <a:srgbClr val="3087BB"/>
                </a:solidFill>
                <a:latin typeface="210 밀레니얼 Light"/>
              </a:rPr>
              <a:t>93.6 %</a:t>
            </a:r>
            <a:r>
              <a:rPr lang="en-US" sz="2400">
                <a:solidFill>
                  <a:srgbClr val="000000"/>
                </a:solidFill>
                <a:ea typeface="210 밀레니얼 Light"/>
              </a:rPr>
              <a:t>에서</a:t>
            </a:r>
            <a:r>
              <a:rPr lang="en-US" sz="2400">
                <a:solidFill>
                  <a:srgbClr val="3087BB"/>
                </a:solidFill>
                <a:latin typeface="210 밀레니얼 Light"/>
              </a:rPr>
              <a:t> 77%</a:t>
            </a:r>
            <a:r>
              <a:rPr lang="en-US" sz="2400">
                <a:solidFill>
                  <a:srgbClr val="000000"/>
                </a:solidFill>
                <a:ea typeface="210 밀레니얼 Light"/>
              </a:rPr>
              <a:t>로 감소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210 밀레니얼 Light"/>
              </a:rPr>
              <a:t>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087BB"/>
                </a:solidFill>
                <a:ea typeface="210 밀레니얼 Light"/>
              </a:rPr>
              <a:t>드론 인식 및 추적 속도 개선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903511"/>
            <a:ext cx="516573" cy="487028"/>
            <a:chOff x="0" y="0"/>
            <a:chExt cx="136052" cy="1282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6052" cy="128271"/>
            </a:xfrm>
            <a:custGeom>
              <a:avLst/>
              <a:gdLst/>
              <a:ahLst/>
              <a:cxnLst/>
              <a:rect r="r" b="b" t="t" l="l"/>
              <a:pathLst>
                <a:path h="128271" w="136052">
                  <a:moveTo>
                    <a:pt x="0" y="0"/>
                  </a:moveTo>
                  <a:lnTo>
                    <a:pt x="136052" y="0"/>
                  </a:lnTo>
                  <a:lnTo>
                    <a:pt x="136052" y="128271"/>
                  </a:lnTo>
                  <a:lnTo>
                    <a:pt x="0" y="128271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36052" cy="166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667044" y="1038225"/>
            <a:ext cx="3047037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ea typeface="210 밀레니얼"/>
              </a:rPr>
              <a:t>개발 진행 과정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7065" y="1038225"/>
            <a:ext cx="1179843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 Light"/>
              </a:rPr>
              <a:t>05</a:t>
            </a:r>
          </a:p>
        </p:txBody>
      </p:sp>
      <p:sp>
        <p:nvSpPr>
          <p:cNvPr name="AutoShape 21" id="21"/>
          <p:cNvSpPr/>
          <p:nvPr/>
        </p:nvSpPr>
        <p:spPr>
          <a:xfrm>
            <a:off x="9115425" y="1806862"/>
            <a:ext cx="19050" cy="7589698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21/ 30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46139" y="990600"/>
            <a:ext cx="4013161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087BB"/>
                </a:solidFill>
                <a:latin typeface="210 밀레니얼"/>
              </a:rPr>
              <a:t>DTS (Drone Tracking System)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90018" cy="23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893938" y="4386805"/>
            <a:ext cx="2077443" cy="415489"/>
          </a:xfrm>
          <a:custGeom>
            <a:avLst/>
            <a:gdLst/>
            <a:ahLst/>
            <a:cxnLst/>
            <a:rect r="r" b="b" t="t" l="l"/>
            <a:pathLst>
              <a:path h="415489" w="2077443">
                <a:moveTo>
                  <a:pt x="0" y="0"/>
                </a:moveTo>
                <a:lnTo>
                  <a:pt x="2077443" y="0"/>
                </a:lnTo>
                <a:lnTo>
                  <a:pt x="2077443" y="415489"/>
                </a:lnTo>
                <a:lnTo>
                  <a:pt x="0" y="41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74549" y="3404049"/>
            <a:ext cx="3848040" cy="3714264"/>
          </a:xfrm>
          <a:custGeom>
            <a:avLst/>
            <a:gdLst/>
            <a:ahLst/>
            <a:cxnLst/>
            <a:rect r="r" b="b" t="t" l="l"/>
            <a:pathLst>
              <a:path h="3714264" w="3848040">
                <a:moveTo>
                  <a:pt x="0" y="0"/>
                </a:moveTo>
                <a:lnTo>
                  <a:pt x="3848041" y="0"/>
                </a:lnTo>
                <a:lnTo>
                  <a:pt x="3848041" y="3714264"/>
                </a:lnTo>
                <a:lnTo>
                  <a:pt x="0" y="3714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903511"/>
            <a:ext cx="516573" cy="487028"/>
            <a:chOff x="0" y="0"/>
            <a:chExt cx="136052" cy="1282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6052" cy="128271"/>
            </a:xfrm>
            <a:custGeom>
              <a:avLst/>
              <a:gdLst/>
              <a:ahLst/>
              <a:cxnLst/>
              <a:rect r="r" b="b" t="t" l="l"/>
              <a:pathLst>
                <a:path h="128271" w="136052">
                  <a:moveTo>
                    <a:pt x="0" y="0"/>
                  </a:moveTo>
                  <a:lnTo>
                    <a:pt x="136052" y="0"/>
                  </a:lnTo>
                  <a:lnTo>
                    <a:pt x="136052" y="128271"/>
                  </a:lnTo>
                  <a:lnTo>
                    <a:pt x="0" y="128271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6052" cy="166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848456" y="6775963"/>
            <a:ext cx="9220883" cy="1711588"/>
          </a:xfrm>
          <a:custGeom>
            <a:avLst/>
            <a:gdLst/>
            <a:ahLst/>
            <a:cxnLst/>
            <a:rect r="r" b="b" t="t" l="l"/>
            <a:pathLst>
              <a:path h="1711588" w="9220883">
                <a:moveTo>
                  <a:pt x="0" y="0"/>
                </a:moveTo>
                <a:lnTo>
                  <a:pt x="9220883" y="0"/>
                </a:lnTo>
                <a:lnTo>
                  <a:pt x="9220883" y="1711589"/>
                </a:lnTo>
                <a:lnTo>
                  <a:pt x="0" y="17115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95" r="0" b="-109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48456" y="5905114"/>
            <a:ext cx="4482326" cy="670824"/>
          </a:xfrm>
          <a:custGeom>
            <a:avLst/>
            <a:gdLst/>
            <a:ahLst/>
            <a:cxnLst/>
            <a:rect r="r" b="b" t="t" l="l"/>
            <a:pathLst>
              <a:path h="670824" w="4482326">
                <a:moveTo>
                  <a:pt x="0" y="0"/>
                </a:moveTo>
                <a:lnTo>
                  <a:pt x="4482325" y="0"/>
                </a:lnTo>
                <a:lnTo>
                  <a:pt x="4482325" y="670824"/>
                </a:lnTo>
                <a:lnTo>
                  <a:pt x="0" y="670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86987" y="1889372"/>
            <a:ext cx="1558158" cy="39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3087BB"/>
                </a:solidFill>
                <a:latin typeface="210 밀레니얼"/>
                <a:ea typeface="210 밀레니얼"/>
              </a:rPr>
              <a:t>3. 트래커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82655" y="2913598"/>
            <a:ext cx="4831829" cy="35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D2A3A"/>
                </a:solidFill>
                <a:latin typeface="210 밀레니얼 Light"/>
                <a:ea typeface="210 밀레니얼 Light"/>
              </a:rPr>
              <a:t>CSRT 추적기의 정확도가 매우 높음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81674" y="8697538"/>
            <a:ext cx="3390545" cy="825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1D2A3A"/>
                </a:solidFill>
                <a:latin typeface="210 밀레니얼 Light"/>
                <a:ea typeface="210 밀레니얼 Light"/>
              </a:rPr>
              <a:t>*Deepsort 방식</a:t>
            </a:r>
          </a:p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1D2A3A"/>
                </a:solidFill>
                <a:latin typeface="210 밀레니얼 Light"/>
                <a:ea typeface="210 밀레니얼 Light"/>
              </a:rPr>
              <a:t>: 시각적 특징 벡터를 입력으로 사용 [feature_vector]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76908" y="5110729"/>
            <a:ext cx="840797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D2A3A"/>
                </a:solidFill>
                <a:latin typeface="210 밀레니얼 Light"/>
                <a:ea typeface="210 밀레니얼 Light"/>
              </a:rPr>
              <a:t>객체의 바운딩 박스를 초기화하고 추적을 업데이트 후,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D2A3A"/>
                </a:solidFill>
                <a:ea typeface="210 밀레니얼 Light"/>
              </a:rPr>
              <a:t>추적된 객체를 사각형으로 그리는 작업 수행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45273" y="4726094"/>
            <a:ext cx="1727522" cy="35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D2A3A"/>
                </a:solidFill>
                <a:latin typeface="210 밀레니얼 Light"/>
                <a:ea typeface="210 밀레니얼 Light"/>
              </a:rPr>
              <a:t>2) 트래커 코드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67044" y="1038225"/>
            <a:ext cx="3047037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ea typeface="210 밀레니얼"/>
              </a:rPr>
              <a:t>개발 진행 과정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7065" y="1038225"/>
            <a:ext cx="1179843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 Light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5273" y="2515601"/>
            <a:ext cx="9847346" cy="147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D2A3A"/>
                </a:solidFill>
                <a:latin typeface="210 밀레니얼 Light"/>
                <a:ea typeface="210 밀레니얼 Light"/>
              </a:rPr>
              <a:t>1) 트래커 방식 변경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D2A3A"/>
                </a:solidFill>
                <a:latin typeface="210 밀레니얼 Light"/>
                <a:ea typeface="210 밀레니얼 Light"/>
              </a:rPr>
              <a:t>     Deepsort에서 TrackerCSRT로 전환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D2A3A"/>
                </a:solidFill>
                <a:latin typeface="210 밀레니얼 Light"/>
              </a:rPr>
              <a:t>     </a:t>
            </a:r>
            <a:r>
              <a:rPr lang="en-US" sz="2100">
                <a:solidFill>
                  <a:srgbClr val="3087BB"/>
                </a:solidFill>
                <a:latin typeface="210 밀레니얼 Light"/>
              </a:rPr>
              <a:t>Deepsort</a:t>
            </a:r>
            <a:r>
              <a:rPr lang="en-US" sz="2100">
                <a:solidFill>
                  <a:srgbClr val="1D2A3A"/>
                </a:solidFill>
                <a:latin typeface="210 밀레니얼 Light"/>
                <a:ea typeface="210 밀레니얼 Light"/>
              </a:rPr>
              <a:t>는 otx의 </a:t>
            </a:r>
            <a:r>
              <a:rPr lang="en-US" sz="2100">
                <a:solidFill>
                  <a:srgbClr val="3087BB"/>
                </a:solidFill>
                <a:ea typeface="210 밀레니얼 Light"/>
              </a:rPr>
              <a:t>데이터 포맷과 처리 방식</a:t>
            </a:r>
            <a:r>
              <a:rPr lang="en-US" sz="2100">
                <a:solidFill>
                  <a:srgbClr val="1D2A3A"/>
                </a:solidFill>
                <a:ea typeface="210 밀레니얼 Light"/>
              </a:rPr>
              <a:t>의 차이로 인해 통합이 복잡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D2A3A"/>
                </a:solidFill>
                <a:latin typeface="210 밀레니얼 Light"/>
                <a:ea typeface="210 밀레니얼 Light"/>
              </a:rPr>
              <a:t>     otx의 데이터 포맷과 잘 맞는 </a:t>
            </a:r>
            <a:r>
              <a:rPr lang="en-US" sz="2100">
                <a:solidFill>
                  <a:srgbClr val="3087BB"/>
                </a:solidFill>
                <a:latin typeface="210 밀레니얼 Light"/>
              </a:rPr>
              <a:t>TrackerCSRT </a:t>
            </a:r>
            <a:r>
              <a:rPr lang="en-US" sz="2100">
                <a:solidFill>
                  <a:srgbClr val="1D2A3A"/>
                </a:solidFill>
                <a:ea typeface="210 밀레니얼 Light"/>
              </a:rPr>
              <a:t>선택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22/ 30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46139" y="990600"/>
            <a:ext cx="4013161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087BB"/>
                </a:solidFill>
                <a:latin typeface="210 밀레니얼"/>
              </a:rPr>
              <a:t>DTS (Drone Tracking System)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22989" y="1934121"/>
            <a:ext cx="4831829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D2A3A"/>
                </a:solidFill>
                <a:latin typeface="210 밀레니얼 Light"/>
                <a:ea typeface="210 밀레니얼 Light"/>
              </a:rPr>
              <a:t>-객체 추적 알고리즘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90018" cy="23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448739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24000">
            <a:off x="12138059" y="5481489"/>
            <a:ext cx="4618801" cy="3487985"/>
          </a:xfrm>
          <a:custGeom>
            <a:avLst/>
            <a:gdLst/>
            <a:ahLst/>
            <a:cxnLst/>
            <a:rect r="r" b="b" t="t" l="l"/>
            <a:pathLst>
              <a:path h="3487985" w="4618801">
                <a:moveTo>
                  <a:pt x="24127" y="0"/>
                </a:moveTo>
                <a:lnTo>
                  <a:pt x="4618802" y="32077"/>
                </a:lnTo>
                <a:lnTo>
                  <a:pt x="4594674" y="3487985"/>
                </a:lnTo>
                <a:lnTo>
                  <a:pt x="0" y="3455907"/>
                </a:lnTo>
                <a:lnTo>
                  <a:pt x="24127" y="0"/>
                </a:lnTo>
                <a:close/>
              </a:path>
            </a:pathLst>
          </a:custGeom>
          <a:blipFill>
            <a:blip r:embed="rId2"/>
            <a:stretch>
              <a:fillRect l="0" t="-5462" r="-789" b="-799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18204" y="2823007"/>
            <a:ext cx="2058512" cy="2113125"/>
          </a:xfrm>
          <a:custGeom>
            <a:avLst/>
            <a:gdLst/>
            <a:ahLst/>
            <a:cxnLst/>
            <a:rect r="r" b="b" t="t" l="l"/>
            <a:pathLst>
              <a:path h="2113125" w="2058512">
                <a:moveTo>
                  <a:pt x="0" y="0"/>
                </a:moveTo>
                <a:lnTo>
                  <a:pt x="2058512" y="0"/>
                </a:lnTo>
                <a:lnTo>
                  <a:pt x="2058512" y="2113125"/>
                </a:lnTo>
                <a:lnTo>
                  <a:pt x="0" y="2113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04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06578" y="3778590"/>
            <a:ext cx="1984691" cy="396938"/>
          </a:xfrm>
          <a:custGeom>
            <a:avLst/>
            <a:gdLst/>
            <a:ahLst/>
            <a:cxnLst/>
            <a:rect r="r" b="b" t="t" l="l"/>
            <a:pathLst>
              <a:path h="396938" w="1984691">
                <a:moveTo>
                  <a:pt x="0" y="0"/>
                </a:moveTo>
                <a:lnTo>
                  <a:pt x="1984691" y="0"/>
                </a:lnTo>
                <a:lnTo>
                  <a:pt x="1984691" y="396938"/>
                </a:lnTo>
                <a:lnTo>
                  <a:pt x="0" y="396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06578" y="5760326"/>
            <a:ext cx="1807567" cy="361513"/>
          </a:xfrm>
          <a:custGeom>
            <a:avLst/>
            <a:gdLst/>
            <a:ahLst/>
            <a:cxnLst/>
            <a:rect r="r" b="b" t="t" l="l"/>
            <a:pathLst>
              <a:path h="361513" w="1807567">
                <a:moveTo>
                  <a:pt x="0" y="0"/>
                </a:moveTo>
                <a:lnTo>
                  <a:pt x="1807567" y="0"/>
                </a:lnTo>
                <a:lnTo>
                  <a:pt x="1807567" y="361514"/>
                </a:lnTo>
                <a:lnTo>
                  <a:pt x="0" y="36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322139">
            <a:off x="9927737" y="1734436"/>
            <a:ext cx="723698" cy="725175"/>
          </a:xfrm>
          <a:custGeom>
            <a:avLst/>
            <a:gdLst/>
            <a:ahLst/>
            <a:cxnLst/>
            <a:rect r="r" b="b" t="t" l="l"/>
            <a:pathLst>
              <a:path h="725175" w="723698">
                <a:moveTo>
                  <a:pt x="0" y="0"/>
                </a:moveTo>
                <a:lnTo>
                  <a:pt x="723698" y="0"/>
                </a:lnTo>
                <a:lnTo>
                  <a:pt x="723698" y="725175"/>
                </a:lnTo>
                <a:lnTo>
                  <a:pt x="0" y="7251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840916"/>
            <a:ext cx="516573" cy="487028"/>
            <a:chOff x="0" y="0"/>
            <a:chExt cx="136052" cy="1282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6052" cy="128271"/>
            </a:xfrm>
            <a:custGeom>
              <a:avLst/>
              <a:gdLst/>
              <a:ahLst/>
              <a:cxnLst/>
              <a:rect r="r" b="b" t="t" l="l"/>
              <a:pathLst>
                <a:path h="128271" w="136052">
                  <a:moveTo>
                    <a:pt x="0" y="0"/>
                  </a:moveTo>
                  <a:lnTo>
                    <a:pt x="136052" y="0"/>
                  </a:lnTo>
                  <a:lnTo>
                    <a:pt x="136052" y="128271"/>
                  </a:lnTo>
                  <a:lnTo>
                    <a:pt x="0" y="128271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6052" cy="166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28191" y="2881990"/>
            <a:ext cx="1554690" cy="544771"/>
            <a:chOff x="0" y="0"/>
            <a:chExt cx="2072920" cy="72636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79402" y="8873"/>
              <a:ext cx="911001" cy="717488"/>
            </a:xfrm>
            <a:custGeom>
              <a:avLst/>
              <a:gdLst/>
              <a:ahLst/>
              <a:cxnLst/>
              <a:rect r="r" b="b" t="t" l="l"/>
              <a:pathLst>
                <a:path h="717488" w="911001">
                  <a:moveTo>
                    <a:pt x="0" y="0"/>
                  </a:moveTo>
                  <a:lnTo>
                    <a:pt x="911000" y="0"/>
                  </a:lnTo>
                  <a:lnTo>
                    <a:pt x="911000" y="717488"/>
                  </a:lnTo>
                  <a:lnTo>
                    <a:pt x="0" y="717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3106" cy="674115"/>
            </a:xfrm>
            <a:custGeom>
              <a:avLst/>
              <a:gdLst/>
              <a:ahLst/>
              <a:cxnLst/>
              <a:rect r="r" b="b" t="t" l="l"/>
              <a:pathLst>
                <a:path h="674115" w="473106">
                  <a:moveTo>
                    <a:pt x="0" y="0"/>
                  </a:moveTo>
                  <a:lnTo>
                    <a:pt x="473106" y="0"/>
                  </a:lnTo>
                  <a:lnTo>
                    <a:pt x="473106" y="674115"/>
                  </a:lnTo>
                  <a:lnTo>
                    <a:pt x="0" y="674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599814" y="0"/>
              <a:ext cx="473106" cy="674115"/>
            </a:xfrm>
            <a:custGeom>
              <a:avLst/>
              <a:gdLst/>
              <a:ahLst/>
              <a:cxnLst/>
              <a:rect r="r" b="b" t="t" l="l"/>
              <a:pathLst>
                <a:path h="674115" w="473106">
                  <a:moveTo>
                    <a:pt x="0" y="0"/>
                  </a:moveTo>
                  <a:lnTo>
                    <a:pt x="473106" y="0"/>
                  </a:lnTo>
                  <a:lnTo>
                    <a:pt x="473106" y="674115"/>
                  </a:lnTo>
                  <a:lnTo>
                    <a:pt x="0" y="674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-7181661">
            <a:off x="8761264" y="2184874"/>
            <a:ext cx="1142951" cy="632715"/>
          </a:xfrm>
          <a:custGeom>
            <a:avLst/>
            <a:gdLst/>
            <a:ahLst/>
            <a:cxnLst/>
            <a:rect r="r" b="b" t="t" l="l"/>
            <a:pathLst>
              <a:path h="632715" w="1142951">
                <a:moveTo>
                  <a:pt x="0" y="0"/>
                </a:moveTo>
                <a:lnTo>
                  <a:pt x="1142951" y="0"/>
                </a:lnTo>
                <a:lnTo>
                  <a:pt x="1142951" y="632715"/>
                </a:lnTo>
                <a:lnTo>
                  <a:pt x="0" y="6327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39997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45837" y="3607109"/>
            <a:ext cx="8460741" cy="109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210 밀레니얼 Light"/>
              </a:rPr>
              <a:t>1) </a:t>
            </a:r>
            <a:r>
              <a:rPr lang="en-US" sz="2100">
                <a:solidFill>
                  <a:srgbClr val="3087BB"/>
                </a:solidFill>
                <a:ea typeface="210 밀레니얼 Light"/>
              </a:rPr>
              <a:t>소리 크기</a:t>
            </a:r>
            <a:r>
              <a:rPr lang="en-US" sz="2100">
                <a:solidFill>
                  <a:srgbClr val="1D2A3A"/>
                </a:solidFill>
                <a:latin typeface="210 밀레니얼 Light"/>
              </a:rPr>
              <a:t> </a:t>
            </a:r>
            <a:r>
              <a:rPr lang="en-US" sz="2100">
                <a:solidFill>
                  <a:srgbClr val="000000"/>
                </a:solidFill>
                <a:latin typeface="210 밀레니얼 Light"/>
              </a:rPr>
              <a:t>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210 밀레니얼 Light"/>
              </a:rPr>
              <a:t>    </a:t>
            </a:r>
            <a:r>
              <a:rPr lang="en-US" sz="2100">
                <a:solidFill>
                  <a:srgbClr val="000000"/>
                </a:solidFill>
                <a:ea typeface="210 밀레니얼 Light"/>
              </a:rPr>
              <a:t>모듈을 이용하여 </a:t>
            </a:r>
            <a:r>
              <a:rPr lang="en-US" sz="2100">
                <a:solidFill>
                  <a:srgbClr val="000000"/>
                </a:solidFill>
                <a:ea typeface="210 밀레니얼 Light"/>
              </a:rPr>
              <a:t>소리 크기를 감지해 카메라 이동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210 밀레니얼 Light"/>
              </a:rPr>
              <a:t>      </a:t>
            </a:r>
            <a:r>
              <a:rPr lang="en-US" sz="2100">
                <a:solidFill>
                  <a:srgbClr val="000000"/>
                </a:solidFill>
                <a:latin typeface="210 밀레니얼 Light"/>
                <a:ea typeface="210 밀레니얼 Light"/>
              </a:rPr>
              <a:t>-&gt; 센서가 감지하는 소리의 크기 변화가 없어 </a:t>
            </a:r>
            <a:r>
              <a:rPr lang="en-US" sz="2100">
                <a:solidFill>
                  <a:srgbClr val="3087BB"/>
                </a:solidFill>
                <a:ea typeface="210 밀레니얼 Light"/>
              </a:rPr>
              <a:t>드론 감지 불가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74412" y="2148244"/>
            <a:ext cx="313966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3087BB"/>
                </a:solidFill>
                <a:latin typeface="210 밀레니얼"/>
                <a:ea typeface="210 밀레니얼"/>
              </a:rPr>
              <a:t>4. 하드웨어 - 마이크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45837" y="5553420"/>
            <a:ext cx="8460741" cy="109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210 밀레니얼 Light"/>
              </a:rPr>
              <a:t>2) </a:t>
            </a:r>
            <a:r>
              <a:rPr lang="en-US" sz="2100">
                <a:solidFill>
                  <a:srgbClr val="3087BB"/>
                </a:solidFill>
                <a:latin typeface="210 밀레니얼 Light"/>
                <a:ea typeface="210 밀레니얼 Light"/>
              </a:rPr>
              <a:t>FFT 주파수 분석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210 밀레니얼 Light"/>
              </a:rPr>
              <a:t>     </a:t>
            </a:r>
            <a:r>
              <a:rPr lang="en-US" sz="2100">
                <a:solidFill>
                  <a:srgbClr val="000000"/>
                </a:solidFill>
                <a:ea typeface="210 밀레니얼 Light"/>
              </a:rPr>
              <a:t>드론 소리 실시간 감지 및 주파수 영역 시각화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210 밀레니얼 Light"/>
                <a:ea typeface="210 밀레니얼 Light"/>
              </a:rPr>
              <a:t>       -&gt; 센서가 소리를 </a:t>
            </a:r>
            <a:r>
              <a:rPr lang="en-US" sz="2100">
                <a:solidFill>
                  <a:srgbClr val="3087BB"/>
                </a:solidFill>
                <a:ea typeface="210 밀레니얼 Light"/>
              </a:rPr>
              <a:t>불규칙한 패턴</a:t>
            </a:r>
            <a:r>
              <a:rPr lang="en-US" sz="2100">
                <a:solidFill>
                  <a:srgbClr val="000000"/>
                </a:solidFill>
                <a:ea typeface="210 밀레니얼 Light"/>
              </a:rPr>
              <a:t>으로 감지해</a:t>
            </a:r>
            <a:r>
              <a:rPr lang="en-US" sz="2100">
                <a:solidFill>
                  <a:srgbClr val="3087BB"/>
                </a:solidFill>
                <a:latin typeface="210 밀레니얼 Light"/>
              </a:rPr>
              <a:t> </a:t>
            </a:r>
            <a:r>
              <a:rPr lang="en-US" sz="2100">
                <a:solidFill>
                  <a:srgbClr val="000000"/>
                </a:solidFill>
                <a:ea typeface="210 밀레니얼 Light"/>
              </a:rPr>
              <a:t>정확한 파형 측정 불가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55362" y="7547357"/>
            <a:ext cx="8552955" cy="109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210 밀레니얼 Light"/>
              </a:rPr>
              <a:t>3) </a:t>
            </a:r>
            <a:r>
              <a:rPr lang="en-US" sz="2100">
                <a:solidFill>
                  <a:srgbClr val="3087BB"/>
                </a:solidFill>
                <a:ea typeface="210 밀레니얼 Light"/>
              </a:rPr>
              <a:t>모델 학습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210 밀레니얼 Light"/>
              </a:rPr>
              <a:t>     </a:t>
            </a:r>
            <a:r>
              <a:rPr lang="en-US" sz="2100">
                <a:solidFill>
                  <a:srgbClr val="000000"/>
                </a:solidFill>
                <a:latin typeface="210 밀레니얼 Light"/>
                <a:ea typeface="210 밀레니얼 Light"/>
              </a:rPr>
              <a:t>학습데이터(Ai Hub)를 활용하여 모델 학습 후 적용하여 드론 소리 탐지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210 밀레니얼 Light"/>
              </a:rPr>
              <a:t>      -&gt; </a:t>
            </a:r>
            <a:r>
              <a:rPr lang="en-US" sz="2100">
                <a:solidFill>
                  <a:srgbClr val="3087BB"/>
                </a:solidFill>
                <a:ea typeface="210 밀레니얼 Light"/>
              </a:rPr>
              <a:t>성능이 낮은 센서</a:t>
            </a:r>
            <a:r>
              <a:rPr lang="en-US" sz="2100">
                <a:solidFill>
                  <a:srgbClr val="000000"/>
                </a:solidFill>
                <a:ea typeface="210 밀레니얼 Light"/>
              </a:rPr>
              <a:t>로 인한 학습한 모델 적용 불가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67044" y="975630"/>
            <a:ext cx="3047037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ea typeface="210 밀레니얼"/>
              </a:rPr>
              <a:t>개발 진행 과정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7065" y="975630"/>
            <a:ext cx="1179843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 Light"/>
              </a:rPr>
              <a:t>05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23/ 30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46139" y="990600"/>
            <a:ext cx="4013161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087BB"/>
                </a:solidFill>
                <a:latin typeface="210 밀레니얼"/>
              </a:rPr>
              <a:t>DTS (Drone Tracking System)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90018" cy="23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86643">
            <a:off x="6378156" y="1878492"/>
            <a:ext cx="5531689" cy="7076414"/>
          </a:xfrm>
          <a:custGeom>
            <a:avLst/>
            <a:gdLst/>
            <a:ahLst/>
            <a:cxnLst/>
            <a:rect r="r" b="b" t="t" l="l"/>
            <a:pathLst>
              <a:path h="7076414" w="5531689">
                <a:moveTo>
                  <a:pt x="0" y="0"/>
                </a:moveTo>
                <a:lnTo>
                  <a:pt x="5531688" y="0"/>
                </a:lnTo>
                <a:lnTo>
                  <a:pt x="5531688" y="7076414"/>
                </a:lnTo>
                <a:lnTo>
                  <a:pt x="0" y="7076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 flipV="true">
            <a:off x="3961391" y="3152890"/>
            <a:ext cx="3110714" cy="2574502"/>
          </a:xfrm>
          <a:prstGeom prst="line">
            <a:avLst/>
          </a:prstGeom>
          <a:ln cap="flat" w="47625">
            <a:solidFill>
              <a:srgbClr val="3087BB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9676882" y="4969968"/>
            <a:ext cx="4460832" cy="1993484"/>
          </a:xfrm>
          <a:prstGeom prst="line">
            <a:avLst/>
          </a:prstGeom>
          <a:ln cap="flat" w="47625">
            <a:solidFill>
              <a:srgbClr val="3087BB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 flipV="true">
            <a:off x="3961391" y="4814265"/>
            <a:ext cx="2922092" cy="2574502"/>
          </a:xfrm>
          <a:prstGeom prst="line">
            <a:avLst/>
          </a:prstGeom>
          <a:ln cap="flat" w="47625">
            <a:solidFill>
              <a:srgbClr val="3087BB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1769392" y="3105071"/>
            <a:ext cx="2368322" cy="2038429"/>
          </a:xfrm>
          <a:prstGeom prst="line">
            <a:avLst/>
          </a:prstGeom>
          <a:ln cap="flat" w="47625">
            <a:solidFill>
              <a:srgbClr val="3087BB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1275089" y="2157488"/>
            <a:ext cx="2862625" cy="0"/>
          </a:xfrm>
          <a:prstGeom prst="line">
            <a:avLst/>
          </a:prstGeom>
          <a:ln cap="flat" w="47625">
            <a:solidFill>
              <a:srgbClr val="3087BB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2029356" y="4643132"/>
            <a:ext cx="1736824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D2A3A"/>
                </a:solidFill>
                <a:latin typeface="210 밀레니얼"/>
              </a:rPr>
              <a:t>Raspberry Pi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22629" y="2981758"/>
            <a:ext cx="1024868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D2A3A"/>
                </a:solidFill>
                <a:latin typeface="210 밀레니얼"/>
              </a:rPr>
              <a:t>Arduino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06463" y="1986356"/>
            <a:ext cx="1100398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D2A3A"/>
                </a:solidFill>
                <a:latin typeface="210 밀레니얼"/>
              </a:rPr>
              <a:t>Webcam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94161" y="4972367"/>
            <a:ext cx="1638598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D2A3A"/>
                </a:solidFill>
                <a:latin typeface="210 밀레니얼"/>
              </a:rPr>
              <a:t>Servo Motor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35953" y="6792319"/>
            <a:ext cx="1906674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D2A3A"/>
                </a:solidFill>
                <a:latin typeface="210 밀레니얼"/>
              </a:rPr>
              <a:t>Stepper Motor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903511"/>
            <a:ext cx="516573" cy="487028"/>
            <a:chOff x="0" y="0"/>
            <a:chExt cx="136052" cy="12827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6052" cy="128271"/>
            </a:xfrm>
            <a:custGeom>
              <a:avLst/>
              <a:gdLst/>
              <a:ahLst/>
              <a:cxnLst/>
              <a:rect r="r" b="b" t="t" l="l"/>
              <a:pathLst>
                <a:path h="128271" w="136052">
                  <a:moveTo>
                    <a:pt x="0" y="0"/>
                  </a:moveTo>
                  <a:lnTo>
                    <a:pt x="136052" y="0"/>
                  </a:lnTo>
                  <a:lnTo>
                    <a:pt x="136052" y="128271"/>
                  </a:lnTo>
                  <a:lnTo>
                    <a:pt x="0" y="128271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36052" cy="166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67044" y="1038225"/>
            <a:ext cx="3047037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ea typeface="210 밀레니얼"/>
              </a:rPr>
              <a:t>최종 하드웨어 구성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7065" y="1038225"/>
            <a:ext cx="1179843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 Light"/>
              </a:rPr>
              <a:t>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24/ 30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46139" y="990600"/>
            <a:ext cx="4013161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087BB"/>
                </a:solidFill>
                <a:latin typeface="210 밀레니얼"/>
              </a:rPr>
              <a:t>DTS (Drone Tracking System)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90018" cy="23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90425" y="3270052"/>
            <a:ext cx="849143" cy="704277"/>
            <a:chOff x="0" y="0"/>
            <a:chExt cx="223643" cy="1854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23643" cy="214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017631" y="3288528"/>
            <a:ext cx="584529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1D2A3A"/>
                </a:solidFill>
                <a:ea typeface="210 밀레니얼"/>
              </a:rPr>
              <a:t>프로젝트 시연 및 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25075" y="3422165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</a:rPr>
              <a:t>06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00833" y="6132611"/>
            <a:ext cx="388633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1D2A3A"/>
                </a:solidFill>
                <a:ea typeface="210 밀레니얼"/>
              </a:rPr>
              <a:t>프로젝트 시연</a:t>
            </a:r>
          </a:p>
        </p:txBody>
      </p:sp>
      <p:sp>
        <p:nvSpPr>
          <p:cNvPr name="AutoShape 11" id="11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2555745" y="981429"/>
            <a:ext cx="4376532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밀레니얼"/>
                <a:ea typeface="210 밀레니얼"/>
              </a:rPr>
              <a:t>인텔 엣지 AI 실무 프로젝트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81429"/>
            <a:ext cx="4615258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밀레니얼"/>
                <a:ea typeface="210 밀레니얼"/>
              </a:rPr>
              <a:t>인텔 AI SW 아카데미 4기</a:t>
            </a:r>
          </a:p>
        </p:txBody>
      </p:sp>
      <p:sp>
        <p:nvSpPr>
          <p:cNvPr name="AutoShape 14" id="14"/>
          <p:cNvSpPr/>
          <p:nvPr/>
        </p:nvSpPr>
        <p:spPr>
          <a:xfrm>
            <a:off x="809825" y="5355453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25/ 30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90018" cy="23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478962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826929"/>
            <a:ext cx="516573" cy="487028"/>
            <a:chOff x="0" y="0"/>
            <a:chExt cx="136052" cy="1282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6052" cy="128271"/>
            </a:xfrm>
            <a:custGeom>
              <a:avLst/>
              <a:gdLst/>
              <a:ahLst/>
              <a:cxnLst/>
              <a:rect r="r" b="b" t="t" l="l"/>
              <a:pathLst>
                <a:path h="128271" w="136052">
                  <a:moveTo>
                    <a:pt x="0" y="0"/>
                  </a:moveTo>
                  <a:lnTo>
                    <a:pt x="136052" y="0"/>
                  </a:lnTo>
                  <a:lnTo>
                    <a:pt x="136052" y="128271"/>
                  </a:lnTo>
                  <a:lnTo>
                    <a:pt x="0" y="128271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6052" cy="166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>
            <a:hlinkClick r:id="rId4" tooltip="https://drive.google.com/file/d/1cIX0wcUWr3KQbZ7YCu5kiEqTwKFmeVdm/view?usp=sharing"/>
          </p:cNvPr>
          <p:cNvSpPr/>
          <p:nvPr/>
        </p:nvSpPr>
        <p:spPr>
          <a:xfrm flipH="false" flipV="false" rot="0">
            <a:off x="16610113" y="7717138"/>
            <a:ext cx="406336" cy="406336"/>
          </a:xfrm>
          <a:custGeom>
            <a:avLst/>
            <a:gdLst/>
            <a:ahLst/>
            <a:cxnLst/>
            <a:rect r="r" b="b" t="t" l="l"/>
            <a:pathLst>
              <a:path h="406336" w="406336">
                <a:moveTo>
                  <a:pt x="0" y="0"/>
                </a:moveTo>
                <a:lnTo>
                  <a:pt x="406336" y="0"/>
                </a:lnTo>
                <a:lnTo>
                  <a:pt x="406336" y="406337"/>
                </a:lnTo>
                <a:lnTo>
                  <a:pt x="0" y="406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458242" y="731679"/>
            <a:ext cx="3371517" cy="75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2"/>
              </a:lnSpc>
            </a:pPr>
            <a:r>
              <a:rPr lang="en-US" sz="4430">
                <a:solidFill>
                  <a:srgbClr val="1D2A3A"/>
                </a:solidFill>
                <a:latin typeface="210 밀레니얼"/>
                <a:ea typeface="210 밀레니얼"/>
              </a:rPr>
              <a:t>DTS 시연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67044" y="961644"/>
            <a:ext cx="3047037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ea typeface="210 밀레니얼"/>
              </a:rPr>
              <a:t>프로젝트 시연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7065" y="961644"/>
            <a:ext cx="1179843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 Light"/>
              </a:rPr>
              <a:t>06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98116" y="9764426"/>
            <a:ext cx="1091769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26/ 30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46139" y="990600"/>
            <a:ext cx="4013161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087BB"/>
                </a:solidFill>
                <a:latin typeface="210 밀레니얼"/>
              </a:rPr>
              <a:t>DTS (Drone Tracking System)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355169" y="7281464"/>
            <a:ext cx="916223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3087BB"/>
                </a:solidFill>
                <a:ea typeface="210 밀레니얼"/>
              </a:rPr>
              <a:t>시연영상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349123" y="8216884"/>
            <a:ext cx="92831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3087BB"/>
                </a:solidFill>
                <a:ea typeface="210 밀레니얼"/>
              </a:rPr>
              <a:t>주행영상</a:t>
            </a:r>
          </a:p>
        </p:txBody>
      </p:sp>
      <p:sp>
        <p:nvSpPr>
          <p:cNvPr name="Freeform 17" id="17">
            <a:hlinkClick r:id="rId5" tooltip="https://drive.google.com/file/d/1cNjs3gDvvjUMfV1R7IiO8otLqMypDTbN/view?usp=sharing"/>
          </p:cNvPr>
          <p:cNvSpPr/>
          <p:nvPr/>
        </p:nvSpPr>
        <p:spPr>
          <a:xfrm flipH="false" flipV="false" rot="0">
            <a:off x="16610113" y="8652558"/>
            <a:ext cx="406336" cy="406336"/>
          </a:xfrm>
          <a:custGeom>
            <a:avLst/>
            <a:gdLst/>
            <a:ahLst/>
            <a:cxnLst/>
            <a:rect r="r" b="b" t="t" l="l"/>
            <a:pathLst>
              <a:path h="406336" w="406336">
                <a:moveTo>
                  <a:pt x="0" y="0"/>
                </a:moveTo>
                <a:lnTo>
                  <a:pt x="406336" y="0"/>
                </a:lnTo>
                <a:lnTo>
                  <a:pt x="406336" y="406336"/>
                </a:lnTo>
                <a:lnTo>
                  <a:pt x="0" y="406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90018" cy="23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90425" y="3270052"/>
            <a:ext cx="849143" cy="704277"/>
            <a:chOff x="0" y="0"/>
            <a:chExt cx="223643" cy="1854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23643" cy="214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017631" y="3288528"/>
            <a:ext cx="584529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1D2A3A"/>
                </a:solidFill>
                <a:ea typeface="210 밀레니얼"/>
              </a:rPr>
              <a:t>고찰 및 추후 개선 사항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25075" y="3422165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</a:rPr>
              <a:t>07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00833" y="6132611"/>
            <a:ext cx="423173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1D2A3A"/>
                </a:solidFill>
                <a:ea typeface="210 밀레니얼"/>
              </a:rPr>
              <a:t>고찰 및 추후 개선 사항</a:t>
            </a:r>
          </a:p>
        </p:txBody>
      </p:sp>
      <p:sp>
        <p:nvSpPr>
          <p:cNvPr name="AutoShape 11" id="11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2555745" y="981429"/>
            <a:ext cx="4376532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밀레니얼"/>
                <a:ea typeface="210 밀레니얼"/>
              </a:rPr>
              <a:t>인텔 엣지 AI 실무 프로젝트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81429"/>
            <a:ext cx="4615258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밀레니얼"/>
                <a:ea typeface="210 밀레니얼"/>
              </a:rPr>
              <a:t>인텔 AI SW 아카데미 4기</a:t>
            </a:r>
          </a:p>
        </p:txBody>
      </p:sp>
      <p:sp>
        <p:nvSpPr>
          <p:cNvPr name="AutoShape 14" id="14"/>
          <p:cNvSpPr/>
          <p:nvPr/>
        </p:nvSpPr>
        <p:spPr>
          <a:xfrm>
            <a:off x="809825" y="5355453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7200833" y="6835560"/>
            <a:ext cx="3886334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1D2A3A"/>
                </a:solidFill>
                <a:ea typeface="210 밀레니얼"/>
              </a:rPr>
              <a:t>느낀점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98116" y="9764426"/>
            <a:ext cx="1091769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27/ 30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90018" cy="23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903511"/>
            <a:ext cx="516573" cy="487028"/>
            <a:chOff x="0" y="0"/>
            <a:chExt cx="136052" cy="1282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6052" cy="128271"/>
            </a:xfrm>
            <a:custGeom>
              <a:avLst/>
              <a:gdLst/>
              <a:ahLst/>
              <a:cxnLst/>
              <a:rect r="r" b="b" t="t" l="l"/>
              <a:pathLst>
                <a:path h="128271" w="136052">
                  <a:moveTo>
                    <a:pt x="0" y="0"/>
                  </a:moveTo>
                  <a:lnTo>
                    <a:pt x="136052" y="0"/>
                  </a:lnTo>
                  <a:lnTo>
                    <a:pt x="136052" y="128271"/>
                  </a:lnTo>
                  <a:lnTo>
                    <a:pt x="0" y="128271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6052" cy="166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761023" y="2266290"/>
            <a:ext cx="335778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3087BB"/>
                </a:solidFill>
                <a:ea typeface="210 밀레니얼"/>
              </a:rPr>
              <a:t>고찰 및 추후 개선 사항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61023" y="2849217"/>
            <a:ext cx="9914852" cy="626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9"/>
              </a:lnSpc>
            </a:pPr>
            <a:r>
              <a:rPr lang="en-US" sz="2392">
                <a:solidFill>
                  <a:srgbClr val="1D2A3A"/>
                </a:solidFill>
                <a:latin typeface="210 밀레니얼 Light"/>
              </a:rPr>
              <a:t>1) </a:t>
            </a:r>
            <a:r>
              <a:rPr lang="en-US" sz="2392">
                <a:solidFill>
                  <a:srgbClr val="3087BB"/>
                </a:solidFill>
                <a:ea typeface="210 밀레니얼 Light"/>
              </a:rPr>
              <a:t>방위각 기반 알람 기능</a:t>
            </a:r>
            <a:r>
              <a:rPr lang="en-US" sz="2392">
                <a:solidFill>
                  <a:srgbClr val="1D2A3A"/>
                </a:solidFill>
                <a:latin typeface="210 밀레니얼 Light"/>
                <a:ea typeface="210 밀레니얼 Light"/>
              </a:rPr>
              <a:t>을 추가하여 실시간 알람 전송 로직을 구축한 상태이고, 경찰서 신고 통신 채널이 추후 개설되면, 해당 </a:t>
            </a:r>
            <a:r>
              <a:rPr lang="en-US" sz="2392">
                <a:solidFill>
                  <a:srgbClr val="3087BB"/>
                </a:solidFill>
                <a:ea typeface="210 밀레니얼 Light"/>
              </a:rPr>
              <a:t>채널을 통해 신고</a:t>
            </a:r>
            <a:r>
              <a:rPr lang="en-US" sz="2392">
                <a:solidFill>
                  <a:srgbClr val="1D2A3A"/>
                </a:solidFill>
                <a:ea typeface="210 밀레니얼 Light"/>
              </a:rPr>
              <a:t>를 진행할 예정</a:t>
            </a:r>
          </a:p>
          <a:p>
            <a:pPr algn="l">
              <a:lnSpc>
                <a:spcPts val="3349"/>
              </a:lnSpc>
            </a:pPr>
          </a:p>
          <a:p>
            <a:pPr algn="l">
              <a:lnSpc>
                <a:spcPts val="3349"/>
              </a:lnSpc>
            </a:pPr>
            <a:r>
              <a:rPr lang="en-US" sz="2392">
                <a:solidFill>
                  <a:srgbClr val="1D2A3A"/>
                </a:solidFill>
                <a:latin typeface="210 밀레니얼 Light"/>
                <a:ea typeface="210 밀레니얼 Light"/>
              </a:rPr>
              <a:t>2) 트래킹 및 인식 프로세스를 </a:t>
            </a:r>
            <a:r>
              <a:rPr lang="en-US" sz="2392">
                <a:solidFill>
                  <a:srgbClr val="3087BB"/>
                </a:solidFill>
                <a:ea typeface="210 밀레니얼 Light"/>
              </a:rPr>
              <a:t>멀티 스레딩</a:t>
            </a:r>
            <a:r>
              <a:rPr lang="en-US" sz="2392">
                <a:solidFill>
                  <a:srgbClr val="1D2A3A"/>
                </a:solidFill>
                <a:latin typeface="210 밀레니얼 Light"/>
                <a:ea typeface="210 밀레니얼 Light"/>
              </a:rPr>
              <a:t>을 사용해 작업을 병렬로 처리해 CPU의 자원 활용도를 높여 </a:t>
            </a:r>
            <a:r>
              <a:rPr lang="en-US" sz="2392">
                <a:solidFill>
                  <a:srgbClr val="3087BB"/>
                </a:solidFill>
                <a:latin typeface="210 밀레니얼 Light"/>
                <a:ea typeface="210 밀레니얼 Light"/>
              </a:rPr>
              <a:t>CPU 사용량을 줄일</a:t>
            </a:r>
            <a:r>
              <a:rPr lang="en-US" sz="2392">
                <a:solidFill>
                  <a:srgbClr val="1D2A3A"/>
                </a:solidFill>
                <a:latin typeface="210 밀레니얼 Light"/>
                <a:ea typeface="210 밀레니얼 Light"/>
              </a:rPr>
              <a:t> 예정</a:t>
            </a:r>
          </a:p>
          <a:p>
            <a:pPr algn="l">
              <a:lnSpc>
                <a:spcPts val="3349"/>
              </a:lnSpc>
            </a:pPr>
            <a:r>
              <a:rPr lang="en-US" sz="2392">
                <a:solidFill>
                  <a:srgbClr val="1D2A3A"/>
                </a:solidFill>
                <a:latin typeface="210 밀레니얼 Light"/>
              </a:rPr>
              <a:t>  </a:t>
            </a:r>
          </a:p>
          <a:p>
            <a:pPr algn="l">
              <a:lnSpc>
                <a:spcPts val="3349"/>
              </a:lnSpc>
            </a:pPr>
            <a:r>
              <a:rPr lang="en-US" sz="2392">
                <a:solidFill>
                  <a:srgbClr val="1D2A3A"/>
                </a:solidFill>
                <a:latin typeface="210 밀레니얼 Light"/>
              </a:rPr>
              <a:t>3) </a:t>
            </a:r>
            <a:r>
              <a:rPr lang="en-US" sz="2392">
                <a:solidFill>
                  <a:srgbClr val="3087BB"/>
                </a:solidFill>
                <a:ea typeface="210 밀레니얼 Light"/>
              </a:rPr>
              <a:t>성능이 좋은 마이크 모듈</a:t>
            </a:r>
            <a:r>
              <a:rPr lang="en-US" sz="2392">
                <a:solidFill>
                  <a:srgbClr val="1D2A3A"/>
                </a:solidFill>
                <a:latin typeface="210 밀레니얼 Light"/>
                <a:ea typeface="210 밀레니얼 Light"/>
              </a:rPr>
              <a:t>로 업그레이드하여 학습된 딥러닝 모델을 적용, 드론 소리를 보다 정확히 감지하여 드론의 존재와 위치를 정확하게 추적하는 기능을 추가할 예정</a:t>
            </a:r>
          </a:p>
          <a:p>
            <a:pPr algn="l">
              <a:lnSpc>
                <a:spcPts val="3349"/>
              </a:lnSpc>
            </a:pPr>
          </a:p>
          <a:p>
            <a:pPr algn="l">
              <a:lnSpc>
                <a:spcPts val="3349"/>
              </a:lnSpc>
            </a:pPr>
            <a:r>
              <a:rPr lang="en-US" sz="2392">
                <a:solidFill>
                  <a:srgbClr val="1D2A3A"/>
                </a:solidFill>
                <a:latin typeface="210 밀레니얼 Light"/>
                <a:ea typeface="210 밀레니얼 Light"/>
              </a:rPr>
              <a:t>4) TV, 형광등, 책상 같은 배경 속에서 객체를 더 잘 추적할 수 있도록 </a:t>
            </a:r>
            <a:r>
              <a:rPr lang="en-US" sz="2392">
                <a:solidFill>
                  <a:srgbClr val="3087BB"/>
                </a:solidFill>
                <a:ea typeface="210 밀레니얼 Light"/>
              </a:rPr>
              <a:t>영상 알고리즘을 개선</a:t>
            </a:r>
            <a:r>
              <a:rPr lang="en-US" sz="2392">
                <a:solidFill>
                  <a:srgbClr val="1D2A3A"/>
                </a:solidFill>
                <a:ea typeface="210 밀레니얼 Light"/>
              </a:rPr>
              <a:t>할 예정</a:t>
            </a:r>
          </a:p>
          <a:p>
            <a:pPr algn="l">
              <a:lnSpc>
                <a:spcPts val="3349"/>
              </a:lnSpc>
            </a:pPr>
          </a:p>
          <a:p>
            <a:pPr algn="l">
              <a:lnSpc>
                <a:spcPts val="3349"/>
              </a:lnSpc>
            </a:pPr>
            <a:r>
              <a:rPr lang="en-US" sz="2392">
                <a:solidFill>
                  <a:srgbClr val="1D2A3A"/>
                </a:solidFill>
                <a:latin typeface="210 밀레니얼 Light"/>
                <a:ea typeface="210 밀레니얼 Light"/>
              </a:rPr>
              <a:t>5) 3D 프린터나 철을 활용해 </a:t>
            </a:r>
            <a:r>
              <a:rPr lang="en-US" sz="2392">
                <a:solidFill>
                  <a:srgbClr val="3087BB"/>
                </a:solidFill>
                <a:ea typeface="210 밀레니얼 Light"/>
              </a:rPr>
              <a:t>하드웨어 성능을 업그레이드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67044" y="1038225"/>
            <a:ext cx="3047037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ea typeface="210 밀레니얼"/>
              </a:rPr>
              <a:t>고찰 및 추후 개선 사항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7065" y="1038225"/>
            <a:ext cx="1179843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 Light"/>
              </a:rPr>
              <a:t>07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98116" y="9764426"/>
            <a:ext cx="1091769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28/ 30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46139" y="990600"/>
            <a:ext cx="4013161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087BB"/>
                </a:solidFill>
                <a:latin typeface="210 밀레니얼"/>
              </a:rPr>
              <a:t>DTS (Drone Tracking System)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90018" cy="23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903511"/>
            <a:ext cx="516573" cy="487028"/>
            <a:chOff x="0" y="0"/>
            <a:chExt cx="136052" cy="1282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6052" cy="128271"/>
            </a:xfrm>
            <a:custGeom>
              <a:avLst/>
              <a:gdLst/>
              <a:ahLst/>
              <a:cxnLst/>
              <a:rect r="r" b="b" t="t" l="l"/>
              <a:pathLst>
                <a:path h="128271" w="136052">
                  <a:moveTo>
                    <a:pt x="0" y="0"/>
                  </a:moveTo>
                  <a:lnTo>
                    <a:pt x="136052" y="0"/>
                  </a:lnTo>
                  <a:lnTo>
                    <a:pt x="136052" y="128271"/>
                  </a:lnTo>
                  <a:lnTo>
                    <a:pt x="0" y="128271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6052" cy="166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88485" y="4520153"/>
            <a:ext cx="1357119" cy="1261882"/>
          </a:xfrm>
          <a:custGeom>
            <a:avLst/>
            <a:gdLst/>
            <a:ahLst/>
            <a:cxnLst/>
            <a:rect r="r" b="b" t="t" l="l"/>
            <a:pathLst>
              <a:path h="1261882" w="1357119">
                <a:moveTo>
                  <a:pt x="0" y="0"/>
                </a:moveTo>
                <a:lnTo>
                  <a:pt x="1357118" y="0"/>
                </a:lnTo>
                <a:lnTo>
                  <a:pt x="1357118" y="1261883"/>
                </a:lnTo>
                <a:lnTo>
                  <a:pt x="0" y="1261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2249923" y="2924297"/>
            <a:ext cx="6894077" cy="2226798"/>
          </a:xfrm>
          <a:custGeom>
            <a:avLst/>
            <a:gdLst/>
            <a:ahLst/>
            <a:cxnLst/>
            <a:rect r="r" b="b" t="t" l="l"/>
            <a:pathLst>
              <a:path h="2226798" w="6894077">
                <a:moveTo>
                  <a:pt x="6894077" y="0"/>
                </a:moveTo>
                <a:lnTo>
                  <a:pt x="0" y="0"/>
                </a:lnTo>
                <a:lnTo>
                  <a:pt x="0" y="2226798"/>
                </a:lnTo>
                <a:lnTo>
                  <a:pt x="6894077" y="2226798"/>
                </a:lnTo>
                <a:lnTo>
                  <a:pt x="68940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914246" y="8426279"/>
            <a:ext cx="1505597" cy="1166837"/>
          </a:xfrm>
          <a:custGeom>
            <a:avLst/>
            <a:gdLst/>
            <a:ahLst/>
            <a:cxnLst/>
            <a:rect r="r" b="b" t="t" l="l"/>
            <a:pathLst>
              <a:path h="1166837" w="1505597">
                <a:moveTo>
                  <a:pt x="1505596" y="0"/>
                </a:moveTo>
                <a:lnTo>
                  <a:pt x="0" y="0"/>
                </a:lnTo>
                <a:lnTo>
                  <a:pt x="0" y="1166837"/>
                </a:lnTo>
                <a:lnTo>
                  <a:pt x="1505596" y="1166837"/>
                </a:lnTo>
                <a:lnTo>
                  <a:pt x="150559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80890" y="6721431"/>
            <a:ext cx="1185360" cy="1297734"/>
          </a:xfrm>
          <a:custGeom>
            <a:avLst/>
            <a:gdLst/>
            <a:ahLst/>
            <a:cxnLst/>
            <a:rect r="r" b="b" t="t" l="l"/>
            <a:pathLst>
              <a:path h="1297734" w="1185360">
                <a:moveTo>
                  <a:pt x="0" y="0"/>
                </a:moveTo>
                <a:lnTo>
                  <a:pt x="1185360" y="0"/>
                </a:lnTo>
                <a:lnTo>
                  <a:pt x="1185360" y="1297734"/>
                </a:lnTo>
                <a:lnTo>
                  <a:pt x="0" y="12977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27507" y="3083521"/>
            <a:ext cx="1292126" cy="1223315"/>
          </a:xfrm>
          <a:custGeom>
            <a:avLst/>
            <a:gdLst/>
            <a:ahLst/>
            <a:cxnLst/>
            <a:rect r="r" b="b" t="t" l="l"/>
            <a:pathLst>
              <a:path h="1223315" w="1292126">
                <a:moveTo>
                  <a:pt x="0" y="0"/>
                </a:moveTo>
                <a:lnTo>
                  <a:pt x="1292126" y="0"/>
                </a:lnTo>
                <a:lnTo>
                  <a:pt x="1292126" y="1223315"/>
                </a:lnTo>
                <a:lnTo>
                  <a:pt x="0" y="12233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888016" y="1938905"/>
            <a:ext cx="6314217" cy="2039503"/>
          </a:xfrm>
          <a:custGeom>
            <a:avLst/>
            <a:gdLst/>
            <a:ahLst/>
            <a:cxnLst/>
            <a:rect r="r" b="b" t="t" l="l"/>
            <a:pathLst>
              <a:path h="2039503" w="6314217">
                <a:moveTo>
                  <a:pt x="0" y="0"/>
                </a:moveTo>
                <a:lnTo>
                  <a:pt x="6314218" y="0"/>
                </a:lnTo>
                <a:lnTo>
                  <a:pt x="6314218" y="2039503"/>
                </a:lnTo>
                <a:lnTo>
                  <a:pt x="0" y="2039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286813" y="5143500"/>
            <a:ext cx="6894077" cy="2226798"/>
          </a:xfrm>
          <a:custGeom>
            <a:avLst/>
            <a:gdLst/>
            <a:ahLst/>
            <a:cxnLst/>
            <a:rect r="r" b="b" t="t" l="l"/>
            <a:pathLst>
              <a:path h="2226798" w="6894077">
                <a:moveTo>
                  <a:pt x="0" y="0"/>
                </a:moveTo>
                <a:lnTo>
                  <a:pt x="6894077" y="0"/>
                </a:lnTo>
                <a:lnTo>
                  <a:pt x="6894077" y="2226798"/>
                </a:lnTo>
                <a:lnTo>
                  <a:pt x="0" y="2226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2249923" y="6684853"/>
            <a:ext cx="6894077" cy="2226798"/>
          </a:xfrm>
          <a:custGeom>
            <a:avLst/>
            <a:gdLst/>
            <a:ahLst/>
            <a:cxnLst/>
            <a:rect r="r" b="b" t="t" l="l"/>
            <a:pathLst>
              <a:path h="2226798" w="6894077">
                <a:moveTo>
                  <a:pt x="6894077" y="0"/>
                </a:moveTo>
                <a:lnTo>
                  <a:pt x="0" y="0"/>
                </a:lnTo>
                <a:lnTo>
                  <a:pt x="0" y="2226798"/>
                </a:lnTo>
                <a:lnTo>
                  <a:pt x="6894077" y="2226798"/>
                </a:lnTo>
                <a:lnTo>
                  <a:pt x="68940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67044" y="1038225"/>
            <a:ext cx="3047037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ea typeface="210 밀레니얼"/>
              </a:rPr>
              <a:t>느낀점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7065" y="1038225"/>
            <a:ext cx="1179843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 Light"/>
              </a:rPr>
              <a:t>07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90563" y="3084831"/>
            <a:ext cx="5775038" cy="1749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1D2A3A"/>
                </a:solidFill>
                <a:latin typeface="210 밀레니얼 Light"/>
                <a:ea typeface="210 밀레니얼 Light"/>
              </a:rPr>
              <a:t>코드가 예상대로 작동하지 않고, 작은 변수에도 민감하게 반응하는 것이 답답했다. 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1D2A3A"/>
                </a:solidFill>
                <a:latin typeface="210 밀레니얼 Light"/>
                <a:ea typeface="210 밀레니얼 Light"/>
              </a:rPr>
              <a:t>한 줄씩 코드를 수정하는 작업이 힘들지만 보람찼다. 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1D2A3A"/>
                </a:solidFill>
                <a:latin typeface="210 밀레니얼 Light"/>
                <a:ea typeface="210 밀레니얼 Light"/>
              </a:rPr>
              <a:t>또한 팀원들과의 분업 덕분에 프로젝트를 성공적으로 마무리할 수 있어 감사하다.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90563" y="6908294"/>
            <a:ext cx="5775038" cy="1749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1D2A3A"/>
                </a:solidFill>
                <a:latin typeface="210 밀레니얼 Light"/>
                <a:ea typeface="210 밀레니얼 Light"/>
              </a:rPr>
              <a:t>OTX를 활용해서 모델을 Train 하는 과정이 꽤 오래 걸려서 힘들었지만, 오류들을 해결해 나가면서 보람과 즐거움을 느꼈다.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1D2A3A"/>
                </a:solidFill>
                <a:latin typeface="210 밀레니얼 Light"/>
                <a:ea typeface="210 밀레니얼 Light"/>
              </a:rPr>
              <a:t>내 자신에게 많은 부족함을 느꼈고, 보다 더 많이 공부하고 노력해야겠다.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70099" y="5458386"/>
            <a:ext cx="5775038" cy="139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1D2A3A"/>
                </a:solidFill>
                <a:latin typeface="210 밀레니얼 Light"/>
                <a:ea typeface="210 밀레니얼 Light"/>
              </a:rPr>
              <a:t>라즈베리 환경 설정하는 게 생각보다 시간이 오래 걸렸고 프로젝트 시간 내에 마이크 모듈이 제대로 동작하지 않아 아쉬움이 남지만 팀원들과 협력하여 프로젝트를 잘 마무리한 거 같다.  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96873" y="2197370"/>
            <a:ext cx="5077760" cy="1406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D2A3A"/>
                </a:solidFill>
                <a:latin typeface="210 밀레니얼 Light"/>
                <a:ea typeface="210 밀레니얼 Light"/>
              </a:rPr>
              <a:t>OpenVINO 모델을 제한된 환경에서 구동을 하는데  어려움을 겪었고,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D2A3A"/>
                </a:solidFill>
                <a:latin typeface="210 밀레니얼 Light"/>
                <a:ea typeface="210 밀레니얼 Light"/>
              </a:rPr>
              <a:t>모델 효율화, 원격 통신등을 통해 문제를 해결할 수 있어서 좋았다.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98116" y="9764426"/>
            <a:ext cx="1091769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29/ 30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246139" y="990600"/>
            <a:ext cx="4013161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087BB"/>
                </a:solidFill>
                <a:latin typeface="210 밀레니얼"/>
              </a:rPr>
              <a:t>DTS (Drone Tracking System)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90018" cy="23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90425" y="3270052"/>
            <a:ext cx="849143" cy="704277"/>
            <a:chOff x="0" y="0"/>
            <a:chExt cx="223643" cy="1854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23643" cy="214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017631" y="3288528"/>
            <a:ext cx="584529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1D2A3A"/>
                </a:solidFill>
                <a:ea typeface="210 밀레니얼"/>
              </a:rPr>
              <a:t>프로젝트 개요 및 소개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25075" y="3422165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04917" y="6070777"/>
            <a:ext cx="3886334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1D2A3A"/>
                </a:solidFill>
                <a:ea typeface="210 밀레니얼"/>
              </a:rPr>
              <a:t>문제 정의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26775" y="6830281"/>
            <a:ext cx="3842620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1D2A3A"/>
                </a:solidFill>
                <a:ea typeface="210 밀레니얼"/>
              </a:rPr>
              <a:t>프로젝트 목표</a:t>
            </a:r>
          </a:p>
        </p:txBody>
      </p:sp>
      <p:sp>
        <p:nvSpPr>
          <p:cNvPr name="AutoShape 12" id="12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2555745" y="981429"/>
            <a:ext cx="4376532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밀레니얼"/>
                <a:ea typeface="210 밀레니얼"/>
              </a:rPr>
              <a:t>인텔 엣지 AI 실무 프로젝트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5723" y="981429"/>
            <a:ext cx="4615258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밀레니얼"/>
                <a:ea typeface="210 밀레니얼"/>
              </a:rPr>
              <a:t>인텔 AI SW 아카데미 4기</a:t>
            </a:r>
          </a:p>
        </p:txBody>
      </p:sp>
      <p:sp>
        <p:nvSpPr>
          <p:cNvPr name="AutoShape 15" id="15"/>
          <p:cNvSpPr/>
          <p:nvPr/>
        </p:nvSpPr>
        <p:spPr>
          <a:xfrm>
            <a:off x="809825" y="5355453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3/ 30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90018" cy="23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30919" y="4015724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ea typeface="210 밀레니얼"/>
              </a:rPr>
              <a:t>감사합니다</a:t>
            </a:r>
          </a:p>
        </p:txBody>
      </p:sp>
      <p:sp>
        <p:nvSpPr>
          <p:cNvPr name="AutoShape 6" id="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598116" y="9764426"/>
            <a:ext cx="1091769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30/ 30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55745" y="981429"/>
            <a:ext cx="4376532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밀레니얼"/>
                <a:ea typeface="210 밀레니얼"/>
              </a:rPr>
              <a:t>인텔 엣지 AI 실무 프로젝트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5723" y="981429"/>
            <a:ext cx="4615258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밀레니얼"/>
                <a:ea typeface="210 밀레니얼"/>
              </a:rPr>
              <a:t>인텔 AI SW 아카데미 4기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348829" indent="-174414" lvl="1">
                <a:lnSpc>
                  <a:spcPts val="2342"/>
                </a:lnSpc>
                <a:spcBef>
                  <a:spcPct val="0"/>
                </a:spcBef>
                <a:buFont typeface="Arial"/>
                <a:buChar char="•"/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030011" y="6425598"/>
            <a:ext cx="6227978" cy="2229404"/>
          </a:xfrm>
          <a:custGeom>
            <a:avLst/>
            <a:gdLst/>
            <a:ahLst/>
            <a:cxnLst/>
            <a:rect r="r" b="b" t="t" l="l"/>
            <a:pathLst>
              <a:path h="2229404" w="6227978">
                <a:moveTo>
                  <a:pt x="0" y="0"/>
                </a:moveTo>
                <a:lnTo>
                  <a:pt x="6227978" y="0"/>
                </a:lnTo>
                <a:lnTo>
                  <a:pt x="6227978" y="2229404"/>
                </a:lnTo>
                <a:lnTo>
                  <a:pt x="0" y="2229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44" b="-158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00723" y="2121564"/>
            <a:ext cx="7204012" cy="929550"/>
          </a:xfrm>
          <a:custGeom>
            <a:avLst/>
            <a:gdLst/>
            <a:ahLst/>
            <a:cxnLst/>
            <a:rect r="r" b="b" t="t" l="l"/>
            <a:pathLst>
              <a:path h="929550" w="7204012">
                <a:moveTo>
                  <a:pt x="0" y="0"/>
                </a:moveTo>
                <a:lnTo>
                  <a:pt x="7204011" y="0"/>
                </a:lnTo>
                <a:lnTo>
                  <a:pt x="7204011" y="929549"/>
                </a:lnTo>
                <a:lnTo>
                  <a:pt x="0" y="929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7044" y="2121564"/>
            <a:ext cx="6468038" cy="1226168"/>
          </a:xfrm>
          <a:custGeom>
            <a:avLst/>
            <a:gdLst/>
            <a:ahLst/>
            <a:cxnLst/>
            <a:rect r="r" b="b" t="t" l="l"/>
            <a:pathLst>
              <a:path h="1226168" w="6468038">
                <a:moveTo>
                  <a:pt x="0" y="0"/>
                </a:moveTo>
                <a:lnTo>
                  <a:pt x="6468038" y="0"/>
                </a:lnTo>
                <a:lnTo>
                  <a:pt x="6468038" y="1226168"/>
                </a:lnTo>
                <a:lnTo>
                  <a:pt x="0" y="1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80136" y="3576257"/>
            <a:ext cx="6727727" cy="2324197"/>
          </a:xfrm>
          <a:custGeom>
            <a:avLst/>
            <a:gdLst/>
            <a:ahLst/>
            <a:cxnLst/>
            <a:rect r="r" b="b" t="t" l="l"/>
            <a:pathLst>
              <a:path h="2324197" w="6727727">
                <a:moveTo>
                  <a:pt x="0" y="0"/>
                </a:moveTo>
                <a:lnTo>
                  <a:pt x="6727728" y="0"/>
                </a:lnTo>
                <a:lnTo>
                  <a:pt x="6727728" y="2324197"/>
                </a:lnTo>
                <a:lnTo>
                  <a:pt x="0" y="2324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999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903511"/>
            <a:ext cx="516573" cy="487028"/>
            <a:chOff x="0" y="0"/>
            <a:chExt cx="136052" cy="1282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052" cy="128271"/>
            </a:xfrm>
            <a:custGeom>
              <a:avLst/>
              <a:gdLst/>
              <a:ahLst/>
              <a:cxnLst/>
              <a:rect r="r" b="b" t="t" l="l"/>
              <a:pathLst>
                <a:path h="128271" w="136052">
                  <a:moveTo>
                    <a:pt x="0" y="0"/>
                  </a:moveTo>
                  <a:lnTo>
                    <a:pt x="136052" y="0"/>
                  </a:lnTo>
                  <a:lnTo>
                    <a:pt x="136052" y="128271"/>
                  </a:lnTo>
                  <a:lnTo>
                    <a:pt x="0" y="128271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6052" cy="166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67044" y="1038225"/>
            <a:ext cx="1661903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"/>
                <a:ea typeface="210 밀레니얼"/>
              </a:rPr>
              <a:t>문제 정의(1)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7065" y="1038225"/>
            <a:ext cx="1179843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 Light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4/ 30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46139" y="990600"/>
            <a:ext cx="4013161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087BB"/>
                </a:solidFill>
                <a:latin typeface="210 밀레니얼"/>
              </a:rPr>
              <a:t>DTS (Drone Tracking System)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348829" indent="-174414" lvl="1">
                <a:lnSpc>
                  <a:spcPts val="2342"/>
                </a:lnSpc>
                <a:spcBef>
                  <a:spcPct val="0"/>
                </a:spcBef>
                <a:buFont typeface="Arial"/>
                <a:buChar char="•"/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1626200" y="4574112"/>
            <a:ext cx="5787943" cy="4977631"/>
          </a:xfrm>
          <a:custGeom>
            <a:avLst/>
            <a:gdLst/>
            <a:ahLst/>
            <a:cxnLst/>
            <a:rect r="r" b="b" t="t" l="l"/>
            <a:pathLst>
              <a:path h="4977631" w="5787943">
                <a:moveTo>
                  <a:pt x="5787943" y="0"/>
                </a:moveTo>
                <a:lnTo>
                  <a:pt x="0" y="0"/>
                </a:lnTo>
                <a:lnTo>
                  <a:pt x="0" y="4977631"/>
                </a:lnTo>
                <a:lnTo>
                  <a:pt x="5787943" y="4977631"/>
                </a:lnTo>
                <a:lnTo>
                  <a:pt x="578794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4254578" y="2663946"/>
            <a:ext cx="3159565" cy="2764619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11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11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812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210 밀레니얼"/>
                  <a:ea typeface="210 밀레니얼"/>
                </a:rPr>
                <a:t>민간용은 ?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903511"/>
            <a:ext cx="516573" cy="487028"/>
            <a:chOff x="0" y="0"/>
            <a:chExt cx="136052" cy="1282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052" cy="128271"/>
            </a:xfrm>
            <a:custGeom>
              <a:avLst/>
              <a:gdLst/>
              <a:ahLst/>
              <a:cxnLst/>
              <a:rect r="r" b="b" t="t" l="l"/>
              <a:pathLst>
                <a:path h="128271" w="136052">
                  <a:moveTo>
                    <a:pt x="0" y="0"/>
                  </a:moveTo>
                  <a:lnTo>
                    <a:pt x="136052" y="0"/>
                  </a:lnTo>
                  <a:lnTo>
                    <a:pt x="136052" y="128271"/>
                  </a:lnTo>
                  <a:lnTo>
                    <a:pt x="0" y="128271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6052" cy="166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011262" y="8013699"/>
            <a:ext cx="2077443" cy="415489"/>
          </a:xfrm>
          <a:custGeom>
            <a:avLst/>
            <a:gdLst/>
            <a:ahLst/>
            <a:cxnLst/>
            <a:rect r="r" b="b" t="t" l="l"/>
            <a:pathLst>
              <a:path h="415489" w="2077443">
                <a:moveTo>
                  <a:pt x="0" y="0"/>
                </a:moveTo>
                <a:lnTo>
                  <a:pt x="2077443" y="0"/>
                </a:lnTo>
                <a:lnTo>
                  <a:pt x="2077443" y="415489"/>
                </a:lnTo>
                <a:lnTo>
                  <a:pt x="0" y="4154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31627" y="2313864"/>
            <a:ext cx="10903621" cy="4776509"/>
          </a:xfrm>
          <a:custGeom>
            <a:avLst/>
            <a:gdLst/>
            <a:ahLst/>
            <a:cxnLst/>
            <a:rect r="r" b="b" t="t" l="l"/>
            <a:pathLst>
              <a:path h="4776509" w="10903621">
                <a:moveTo>
                  <a:pt x="0" y="0"/>
                </a:moveTo>
                <a:lnTo>
                  <a:pt x="10903621" y="0"/>
                </a:lnTo>
                <a:lnTo>
                  <a:pt x="10903621" y="4776509"/>
                </a:lnTo>
                <a:lnTo>
                  <a:pt x="0" y="4776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759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837463"/>
            <a:ext cx="4349224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1D2A3A"/>
                </a:solidFill>
                <a:latin typeface="210 밀레니얼 Light"/>
                <a:ea typeface="210 밀레니얼 Light"/>
              </a:rPr>
              <a:t>Anti-Drone System의 종류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67044" y="1038225"/>
            <a:ext cx="1646797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"/>
                <a:ea typeface="210 밀레니얼"/>
              </a:rPr>
              <a:t>문제 정의(1)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7065" y="1038225"/>
            <a:ext cx="1179843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 Light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01023" y="8056480"/>
            <a:ext cx="5344976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D2A3A"/>
                </a:solidFill>
                <a:latin typeface="210 밀레니얼"/>
                <a:ea typeface="210 밀레니얼"/>
              </a:rPr>
              <a:t>현재 군사용 Anti-Drone System만 존재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5/ 30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46139" y="990600"/>
            <a:ext cx="4013161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087BB"/>
                </a:solidFill>
                <a:latin typeface="210 밀레니얼"/>
              </a:rPr>
              <a:t>DTS (Drone Tracking System)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348829" indent="-174414" lvl="1">
                <a:lnSpc>
                  <a:spcPts val="2342"/>
                </a:lnSpc>
                <a:spcBef>
                  <a:spcPct val="0"/>
                </a:spcBef>
                <a:buFont typeface="Arial"/>
                <a:buChar char="•"/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903511"/>
            <a:ext cx="516573" cy="487028"/>
            <a:chOff x="0" y="0"/>
            <a:chExt cx="136052" cy="1282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6052" cy="128271"/>
            </a:xfrm>
            <a:custGeom>
              <a:avLst/>
              <a:gdLst/>
              <a:ahLst/>
              <a:cxnLst/>
              <a:rect r="r" b="b" t="t" l="l"/>
              <a:pathLst>
                <a:path h="128271" w="136052">
                  <a:moveTo>
                    <a:pt x="0" y="0"/>
                  </a:moveTo>
                  <a:lnTo>
                    <a:pt x="136052" y="0"/>
                  </a:lnTo>
                  <a:lnTo>
                    <a:pt x="136052" y="128271"/>
                  </a:lnTo>
                  <a:lnTo>
                    <a:pt x="0" y="128271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6052" cy="166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67044" y="1038225"/>
            <a:ext cx="2232630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"/>
                <a:ea typeface="210 밀레니얼"/>
              </a:rPr>
              <a:t>프로젝트 목표(1)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7065" y="1038225"/>
            <a:ext cx="1179843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 Light"/>
              </a:rPr>
              <a:t>01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103468" y="3553423"/>
            <a:ext cx="4525772" cy="5919663"/>
          </a:xfrm>
          <a:custGeom>
            <a:avLst/>
            <a:gdLst/>
            <a:ahLst/>
            <a:cxnLst/>
            <a:rect r="r" b="b" t="t" l="l"/>
            <a:pathLst>
              <a:path h="5919663" w="4525772">
                <a:moveTo>
                  <a:pt x="0" y="0"/>
                </a:moveTo>
                <a:lnTo>
                  <a:pt x="4525772" y="0"/>
                </a:lnTo>
                <a:lnTo>
                  <a:pt x="4525772" y="5919663"/>
                </a:lnTo>
                <a:lnTo>
                  <a:pt x="0" y="5919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4" t="-4113" r="0" b="-411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45828" y="1987440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289849" y="3063342"/>
            <a:ext cx="4397666" cy="123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D2A3A"/>
                </a:solidFill>
                <a:ea typeface="210 밀레니얼"/>
              </a:rPr>
              <a:t>민간용으로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D2A3A"/>
                </a:solidFill>
                <a:latin typeface="210 밀레니얼"/>
                <a:ea typeface="210 밀레니얼"/>
              </a:rPr>
              <a:t> 저렴한 안티드론시스템을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D2A3A"/>
                </a:solidFill>
                <a:latin typeface="210 밀레니얼"/>
                <a:ea typeface="210 밀레니얼"/>
              </a:rPr>
              <a:t>만들면 되겠네 !!!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6/ 30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46139" y="990600"/>
            <a:ext cx="4013161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087BB"/>
                </a:solidFill>
                <a:latin typeface="210 밀레니얼"/>
              </a:rPr>
              <a:t>DTS (Drone Tracking System)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348829" indent="-174414" lvl="1">
                <a:lnSpc>
                  <a:spcPts val="2342"/>
                </a:lnSpc>
                <a:spcBef>
                  <a:spcPct val="0"/>
                </a:spcBef>
                <a:buFont typeface="Arial"/>
                <a:buChar char="•"/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6730029" y="3590289"/>
            <a:ext cx="4350971" cy="3848133"/>
            <a:chOff x="0" y="0"/>
            <a:chExt cx="5801294" cy="51308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599355" y="0"/>
              <a:ext cx="3201940" cy="3208475"/>
            </a:xfrm>
            <a:custGeom>
              <a:avLst/>
              <a:gdLst/>
              <a:ahLst/>
              <a:cxnLst/>
              <a:rect r="r" b="b" t="t" l="l"/>
              <a:pathLst>
                <a:path h="3208475" w="3201940">
                  <a:moveTo>
                    <a:pt x="0" y="0"/>
                  </a:moveTo>
                  <a:lnTo>
                    <a:pt x="3201939" y="0"/>
                  </a:lnTo>
                  <a:lnTo>
                    <a:pt x="3201939" y="3208475"/>
                  </a:lnTo>
                  <a:lnTo>
                    <a:pt x="0" y="320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170213">
              <a:off x="179082" y="2772955"/>
              <a:ext cx="2241190" cy="2171917"/>
            </a:xfrm>
            <a:custGeom>
              <a:avLst/>
              <a:gdLst/>
              <a:ahLst/>
              <a:cxnLst/>
              <a:rect r="r" b="b" t="t" l="l"/>
              <a:pathLst>
                <a:path h="2171917" w="2241190">
                  <a:moveTo>
                    <a:pt x="0" y="0"/>
                  </a:moveTo>
                  <a:lnTo>
                    <a:pt x="2241190" y="0"/>
                  </a:lnTo>
                  <a:lnTo>
                    <a:pt x="2241190" y="2171918"/>
                  </a:lnTo>
                  <a:lnTo>
                    <a:pt x="0" y="2171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12055363" y="1716180"/>
            <a:ext cx="0" cy="7589698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5736616" y="1716227"/>
            <a:ext cx="19050" cy="7589698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6051727"/>
            <a:ext cx="3701671" cy="3206573"/>
          </a:xfrm>
          <a:custGeom>
            <a:avLst/>
            <a:gdLst/>
            <a:ahLst/>
            <a:cxnLst/>
            <a:rect r="r" b="b" t="t" l="l"/>
            <a:pathLst>
              <a:path h="3206573" w="3701671">
                <a:moveTo>
                  <a:pt x="0" y="0"/>
                </a:moveTo>
                <a:lnTo>
                  <a:pt x="3701671" y="0"/>
                </a:lnTo>
                <a:lnTo>
                  <a:pt x="3701671" y="3206573"/>
                </a:lnTo>
                <a:lnTo>
                  <a:pt x="0" y="3206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300556" y="1871197"/>
            <a:ext cx="4814042" cy="6544606"/>
            <a:chOff x="0" y="0"/>
            <a:chExt cx="6418723" cy="87261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418723" cy="1578315"/>
            </a:xfrm>
            <a:custGeom>
              <a:avLst/>
              <a:gdLst/>
              <a:ahLst/>
              <a:cxnLst/>
              <a:rect r="r" b="b" t="t" l="l"/>
              <a:pathLst>
                <a:path h="1578315" w="6418723">
                  <a:moveTo>
                    <a:pt x="0" y="0"/>
                  </a:moveTo>
                  <a:lnTo>
                    <a:pt x="6418723" y="0"/>
                  </a:lnTo>
                  <a:lnTo>
                    <a:pt x="6418723" y="1578315"/>
                  </a:lnTo>
                  <a:lnTo>
                    <a:pt x="0" y="1578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27" t="0" r="-827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0690" y="5072392"/>
              <a:ext cx="5877344" cy="3653749"/>
            </a:xfrm>
            <a:custGeom>
              <a:avLst/>
              <a:gdLst/>
              <a:ahLst/>
              <a:cxnLst/>
              <a:rect r="r" b="b" t="t" l="l"/>
              <a:pathLst>
                <a:path h="3653749" w="5877344">
                  <a:moveTo>
                    <a:pt x="0" y="0"/>
                  </a:moveTo>
                  <a:lnTo>
                    <a:pt x="5877344" y="0"/>
                  </a:lnTo>
                  <a:lnTo>
                    <a:pt x="5877344" y="3653749"/>
                  </a:lnTo>
                  <a:lnTo>
                    <a:pt x="0" y="3653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81446" y="2055831"/>
              <a:ext cx="6255830" cy="1690057"/>
            </a:xfrm>
            <a:custGeom>
              <a:avLst/>
              <a:gdLst/>
              <a:ahLst/>
              <a:cxnLst/>
              <a:rect r="r" b="b" t="t" l="l"/>
              <a:pathLst>
                <a:path h="1690057" w="6255830">
                  <a:moveTo>
                    <a:pt x="0" y="0"/>
                  </a:moveTo>
                  <a:lnTo>
                    <a:pt x="6255831" y="0"/>
                  </a:lnTo>
                  <a:lnTo>
                    <a:pt x="6255831" y="1690057"/>
                  </a:lnTo>
                  <a:lnTo>
                    <a:pt x="0" y="169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43753" y="2093824"/>
            <a:ext cx="3854714" cy="1874109"/>
            <a:chOff x="0" y="0"/>
            <a:chExt cx="5139618" cy="249881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5139618" cy="591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1D2A3A"/>
                  </a:solidFill>
                  <a:ea typeface="210 밀레니얼"/>
                </a:rPr>
                <a:t>주요 드론 관련 범죄 종류 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63569"/>
              <a:ext cx="4827380" cy="1735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1D2A3A"/>
                  </a:solidFill>
                  <a:ea typeface="210 밀레니얼"/>
                </a:rPr>
                <a:t>비행 금지구역 불법 비행 </a:t>
              </a:r>
            </a:p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1D2A3A"/>
                  </a:solidFill>
                  <a:ea typeface="210 밀레니얼"/>
                </a:rPr>
                <a:t>불법촬영 </a:t>
              </a:r>
            </a:p>
            <a:p>
              <a:pPr algn="l" marL="474979" indent="-237490" lvl="1">
                <a:lnSpc>
                  <a:spcPts val="30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99">
                  <a:solidFill>
                    <a:srgbClr val="1D2A3A"/>
                  </a:solidFill>
                  <a:ea typeface="210 밀레니얼"/>
                </a:rPr>
                <a:t>마약 거래 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200652" y="1998574"/>
            <a:ext cx="5416562" cy="85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4"/>
              </a:lnSpc>
              <a:spcBef>
                <a:spcPct val="0"/>
              </a:spcBef>
            </a:pPr>
            <a:r>
              <a:rPr lang="en-US" sz="4995">
                <a:solidFill>
                  <a:srgbClr val="1D2A3A"/>
                </a:solidFill>
                <a:latin typeface="210 밀레니얼"/>
                <a:ea typeface="210 밀레니얼"/>
              </a:rPr>
              <a:t>재물손괴!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28700" y="903511"/>
            <a:ext cx="516573" cy="487028"/>
            <a:chOff x="0" y="0"/>
            <a:chExt cx="136052" cy="12827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6052" cy="128271"/>
            </a:xfrm>
            <a:custGeom>
              <a:avLst/>
              <a:gdLst/>
              <a:ahLst/>
              <a:cxnLst/>
              <a:rect r="r" b="b" t="t" l="l"/>
              <a:pathLst>
                <a:path h="128271" w="136052">
                  <a:moveTo>
                    <a:pt x="0" y="0"/>
                  </a:moveTo>
                  <a:lnTo>
                    <a:pt x="136052" y="0"/>
                  </a:lnTo>
                  <a:lnTo>
                    <a:pt x="136052" y="128271"/>
                  </a:lnTo>
                  <a:lnTo>
                    <a:pt x="0" y="128271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36052" cy="166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667044" y="1038225"/>
            <a:ext cx="1907856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"/>
                <a:ea typeface="210 밀레니얼"/>
              </a:rPr>
              <a:t>문제 정의(2)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7065" y="1038225"/>
            <a:ext cx="1179843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 Light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7/ 30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46139" y="990600"/>
            <a:ext cx="4013161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087BB"/>
                </a:solidFill>
                <a:latin typeface="210 밀레니얼"/>
              </a:rPr>
              <a:t>DTS (Drone Tracking System)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348829" indent="-174414" lvl="1">
                <a:lnSpc>
                  <a:spcPts val="2342"/>
                </a:lnSpc>
                <a:spcBef>
                  <a:spcPct val="0"/>
                </a:spcBef>
                <a:buFont typeface="Arial"/>
                <a:buChar char="•"/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903511"/>
            <a:ext cx="516573" cy="487028"/>
            <a:chOff x="0" y="0"/>
            <a:chExt cx="136052" cy="1282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6052" cy="128271"/>
            </a:xfrm>
            <a:custGeom>
              <a:avLst/>
              <a:gdLst/>
              <a:ahLst/>
              <a:cxnLst/>
              <a:rect r="r" b="b" t="t" l="l"/>
              <a:pathLst>
                <a:path h="128271" w="136052">
                  <a:moveTo>
                    <a:pt x="0" y="0"/>
                  </a:moveTo>
                  <a:lnTo>
                    <a:pt x="136052" y="0"/>
                  </a:lnTo>
                  <a:lnTo>
                    <a:pt x="136052" y="128271"/>
                  </a:lnTo>
                  <a:lnTo>
                    <a:pt x="0" y="128271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6052" cy="166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585695" y="3729559"/>
            <a:ext cx="3851223" cy="5787357"/>
          </a:xfrm>
          <a:custGeom>
            <a:avLst/>
            <a:gdLst/>
            <a:ahLst/>
            <a:cxnLst/>
            <a:rect r="r" b="b" t="t" l="l"/>
            <a:pathLst>
              <a:path h="5787357" w="3851223">
                <a:moveTo>
                  <a:pt x="0" y="0"/>
                </a:moveTo>
                <a:lnTo>
                  <a:pt x="3851223" y="0"/>
                </a:lnTo>
                <a:lnTo>
                  <a:pt x="3851223" y="5787357"/>
                </a:lnTo>
                <a:lnTo>
                  <a:pt x="0" y="5787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67206" y="1748359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262133" y="2874419"/>
            <a:ext cx="4495853" cy="815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D2A3A"/>
                </a:solidFill>
                <a:ea typeface="210 밀레니얼"/>
              </a:rPr>
              <a:t>카메라를 활용하여 불법드론을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D2A3A"/>
                </a:solidFill>
                <a:latin typeface="210 밀레니얼"/>
                <a:ea typeface="210 밀레니얼"/>
              </a:rPr>
              <a:t>확인하고 경찰에 알리면 되겠네 !!!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7044" y="1038225"/>
            <a:ext cx="2353476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"/>
                <a:ea typeface="210 밀레니얼"/>
              </a:rPr>
              <a:t>프로젝트 목표(2)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7065" y="1038225"/>
            <a:ext cx="1179843" cy="35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1D2A3A"/>
                </a:solidFill>
                <a:latin typeface="210 밀레니얼 Light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8/ 30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46139" y="990600"/>
            <a:ext cx="4013161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087BB"/>
                </a:solidFill>
                <a:latin typeface="210 밀레니얼"/>
              </a:rPr>
              <a:t>DTS (Drone Tracking System)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90018" cy="23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36331" y="3125761"/>
            <a:ext cx="849143" cy="704277"/>
            <a:chOff x="0" y="0"/>
            <a:chExt cx="223643" cy="1854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23643" cy="214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563538" y="3144274"/>
            <a:ext cx="5845294" cy="68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1D2A3A"/>
                </a:solidFill>
                <a:ea typeface="210 밀레니얼"/>
              </a:rPr>
              <a:t>팀 구성 및 개발 환경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70981" y="3277874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55" y="6976498"/>
            <a:ext cx="4298089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1D2A3A"/>
                </a:solidFill>
                <a:ea typeface="210 밀레니얼"/>
              </a:rPr>
              <a:t>팀원 소개 및 역할 분담</a:t>
            </a:r>
          </a:p>
        </p:txBody>
      </p:sp>
      <p:sp>
        <p:nvSpPr>
          <p:cNvPr name="AutoShape 11" id="11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2555745" y="981429"/>
            <a:ext cx="4376532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밀레니얼"/>
                <a:ea typeface="210 밀레니얼"/>
              </a:rPr>
              <a:t>인텔 엣지 AI 실무 프로젝트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81429"/>
            <a:ext cx="4615258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밀레니얼"/>
                <a:ea typeface="210 밀레니얼"/>
              </a:rPr>
              <a:t>인텔 AI SW 아카데미 4기</a:t>
            </a:r>
          </a:p>
        </p:txBody>
      </p:sp>
      <p:sp>
        <p:nvSpPr>
          <p:cNvPr name="AutoShape 14" id="14"/>
          <p:cNvSpPr/>
          <p:nvPr/>
        </p:nvSpPr>
        <p:spPr>
          <a:xfrm>
            <a:off x="809825" y="5355453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6985474" y="6146031"/>
            <a:ext cx="3842620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1D2A3A"/>
                </a:solidFill>
                <a:ea typeface="210 밀레니얼"/>
              </a:rPr>
              <a:t>개발 환경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00833" y="9764426"/>
            <a:ext cx="388633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1D2A3A"/>
                </a:solidFill>
                <a:latin typeface="210 밀레니얼"/>
              </a:rPr>
              <a:t>9/ 30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DAGJYZW9wvI</dc:identifier>
  <dcterms:modified xsi:type="dcterms:W3CDTF">2011-08-01T06:04:30Z</dcterms:modified>
  <cp:revision>1</cp:revision>
  <dc:title>팀 드가자 프레젠테이션</dc:title>
</cp:coreProperties>
</file>